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545" r:id="rId3"/>
    <p:sldId id="546" r:id="rId4"/>
    <p:sldId id="464" r:id="rId5"/>
    <p:sldId id="540" r:id="rId6"/>
    <p:sldId id="544" r:id="rId7"/>
    <p:sldId id="547" r:id="rId8"/>
    <p:sldId id="539" r:id="rId9"/>
    <p:sldId id="548" r:id="rId10"/>
    <p:sldId id="416" r:id="rId11"/>
    <p:sldId id="550" r:id="rId12"/>
    <p:sldId id="549" r:id="rId13"/>
    <p:sldId id="533" r:id="rId14"/>
    <p:sldId id="538" r:id="rId15"/>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1CA"/>
    <a:srgbClr val="71A2BB"/>
    <a:srgbClr val="A3C4D7"/>
    <a:srgbClr val="87BB90"/>
    <a:srgbClr val="93CD94"/>
    <a:srgbClr val="B2DBB3"/>
    <a:srgbClr val="C8714F"/>
    <a:srgbClr val="4A3635"/>
    <a:srgbClr val="8AC0AF"/>
    <a:srgbClr val="2C5B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6341"/>
  </p:normalViewPr>
  <p:slideViewPr>
    <p:cSldViewPr snapToGrid="0" snapToObjects="1">
      <p:cViewPr varScale="1">
        <p:scale>
          <a:sx n="93" d="100"/>
          <a:sy n="93" d="100"/>
        </p:scale>
        <p:origin x="616" y="216"/>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47462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995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8375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661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86457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0239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78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99980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032000" y="1496484"/>
            <a:ext cx="12192000" cy="3183467"/>
          </a:xfrm>
          <a:prstGeom prst="rect">
            <a:avLst/>
          </a:prstGeom>
        </p:spPr>
        <p:txBody>
          <a:bodyPr anchor="b"/>
          <a:lstStyle>
            <a:lvl1pPr algn="ctr">
              <a:defRPr sz="8000"/>
            </a:lvl1pPr>
          </a:lstStyle>
          <a:p>
            <a:r>
              <a:t>Title Text</a:t>
            </a:r>
          </a:p>
        </p:txBody>
      </p:sp>
      <p:sp>
        <p:nvSpPr>
          <p:cNvPr id="12" name="Body Level One…"/>
          <p:cNvSpPr txBox="1">
            <a:spLocks noGrp="1"/>
          </p:cNvSpPr>
          <p:nvPr>
            <p:ph type="body" sz="quarter" idx="1"/>
          </p:nvPr>
        </p:nvSpPr>
        <p:spPr>
          <a:xfrm>
            <a:off x="2032000" y="4802716"/>
            <a:ext cx="12192000" cy="2207684"/>
          </a:xfrm>
          <a:prstGeom prst="rect">
            <a:avLst/>
          </a:prstGeom>
        </p:spPr>
        <p:txBody>
          <a:bodyPr/>
          <a:lstStyle>
            <a:lvl1pPr marL="0" indent="0" algn="ctr">
              <a:buSzTx/>
              <a:buFontTx/>
              <a:buNone/>
              <a:defRPr sz="3200"/>
            </a:lvl1pPr>
            <a:lvl2pPr marL="0" indent="609584" algn="ctr">
              <a:buSzTx/>
              <a:buFontTx/>
              <a:buNone/>
              <a:defRPr sz="3200"/>
            </a:lvl2pPr>
            <a:lvl3pPr marL="0" indent="1219169" algn="ctr">
              <a:buSzTx/>
              <a:buFontTx/>
              <a:buNone/>
              <a:defRPr sz="3200"/>
            </a:lvl3pPr>
            <a:lvl4pPr marL="0" indent="1828754" algn="ctr">
              <a:buSzTx/>
              <a:buFontTx/>
              <a:buNone/>
              <a:defRPr sz="3200"/>
            </a:lvl4pPr>
            <a:lvl5pPr marL="0" indent="2438338" algn="ctr">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1119717" y="609600"/>
            <a:ext cx="5242985" cy="2133600"/>
          </a:xfrm>
          <a:prstGeom prst="rect">
            <a:avLst/>
          </a:prstGeom>
        </p:spPr>
        <p:txBody>
          <a:bodyPr anchor="b"/>
          <a:lstStyle>
            <a:lvl1pPr>
              <a:defRPr sz="4200"/>
            </a:lvl1pPr>
          </a:lstStyle>
          <a:p>
            <a:r>
              <a:t>Title Text</a:t>
            </a:r>
          </a:p>
        </p:txBody>
      </p:sp>
      <p:sp>
        <p:nvSpPr>
          <p:cNvPr id="73" name="Body Level One…"/>
          <p:cNvSpPr txBox="1">
            <a:spLocks noGrp="1"/>
          </p:cNvSpPr>
          <p:nvPr>
            <p:ph type="body" sz="half" idx="1"/>
          </p:nvPr>
        </p:nvSpPr>
        <p:spPr>
          <a:xfrm>
            <a:off x="6910916" y="1316567"/>
            <a:ext cx="8229601" cy="6498167"/>
          </a:xfrm>
          <a:prstGeom prst="rect">
            <a:avLst/>
          </a:prstGeom>
        </p:spPr>
        <p:txBody>
          <a:bodyPr/>
          <a:lstStyle>
            <a:lvl1pPr>
              <a:defRPr sz="4200"/>
            </a:lvl1pPr>
            <a:lvl2pPr marL="955565" indent="-345980">
              <a:defRPr sz="4200"/>
            </a:lvl2pPr>
            <a:lvl3pPr marL="1619209" indent="-400039">
              <a:defRPr sz="4200"/>
            </a:lvl3pPr>
            <a:lvl4pPr marL="2321111" indent="-492356">
              <a:defRPr sz="4200"/>
            </a:lvl4pPr>
            <a:lvl5pPr marL="2930695" indent="-492356">
              <a:defRPr sz="4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1119717" y="2743200"/>
            <a:ext cx="5242985" cy="5082117"/>
          </a:xfrm>
          <a:prstGeom prst="rect">
            <a:avLst/>
          </a:prstGeom>
        </p:spPr>
        <p:txBody>
          <a:bodyPr/>
          <a:lstStyle/>
          <a:p>
            <a:pPr marL="0" indent="0">
              <a:buSzTx/>
              <a:buFontTx/>
              <a:buNone/>
              <a:defRPr sz="21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119717" y="609600"/>
            <a:ext cx="5242985" cy="2133600"/>
          </a:xfrm>
          <a:prstGeom prst="rect">
            <a:avLst/>
          </a:prstGeom>
        </p:spPr>
        <p:txBody>
          <a:bodyPr anchor="b"/>
          <a:lstStyle>
            <a:lvl1pPr>
              <a:defRPr sz="4200"/>
            </a:lvl1pPr>
          </a:lstStyle>
          <a:p>
            <a:r>
              <a:t>Title Text</a:t>
            </a:r>
          </a:p>
        </p:txBody>
      </p:sp>
      <p:sp>
        <p:nvSpPr>
          <p:cNvPr id="83" name="Picture Placeholder 2"/>
          <p:cNvSpPr>
            <a:spLocks noGrp="1"/>
          </p:cNvSpPr>
          <p:nvPr>
            <p:ph type="pic" sz="half" idx="21"/>
          </p:nvPr>
        </p:nvSpPr>
        <p:spPr>
          <a:xfrm>
            <a:off x="6910916" y="1316567"/>
            <a:ext cx="8229601" cy="6498167"/>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119717" y="2743200"/>
            <a:ext cx="5242985" cy="5082117"/>
          </a:xfrm>
          <a:prstGeom prst="rect">
            <a:avLst/>
          </a:prstGeom>
        </p:spPr>
        <p:txBody>
          <a:bodyPr/>
          <a:lstStyle>
            <a:lvl1pPr marL="0" indent="0">
              <a:buSzTx/>
              <a:buFontTx/>
              <a:buNone/>
              <a:defRPr sz="2100"/>
            </a:lvl1pPr>
            <a:lvl2pPr marL="0" indent="609584">
              <a:buSzTx/>
              <a:buFontTx/>
              <a:buNone/>
              <a:defRPr sz="2100"/>
            </a:lvl2pPr>
            <a:lvl3pPr marL="0" indent="1219169">
              <a:buSzTx/>
              <a:buFontTx/>
              <a:buNone/>
              <a:defRPr sz="2100"/>
            </a:lvl3pPr>
            <a:lvl4pPr marL="0" indent="1828754">
              <a:buSzTx/>
              <a:buFontTx/>
              <a:buNone/>
              <a:defRPr sz="2100"/>
            </a:lvl4pPr>
            <a:lvl5pPr marL="0" indent="2438338">
              <a:buSzTx/>
              <a:buFontTx/>
              <a:buNone/>
              <a:defRPr sz="21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117600" y="486833"/>
            <a:ext cx="14020800" cy="17674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1117600" y="2434166"/>
            <a:ext cx="14020800" cy="5801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4828281" y="8568253"/>
            <a:ext cx="310119" cy="300594"/>
          </a:xfrm>
          <a:prstGeom prst="rect">
            <a:avLst/>
          </a:prstGeom>
          <a:ln w="12700">
            <a:miter lim="400000"/>
          </a:ln>
        </p:spPr>
        <p:txBody>
          <a:bodyPr wrap="none" lIns="45719" rIns="45719"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 id="2147483657" r:id="rId5"/>
  </p:sldLayoutIdLst>
  <p:transition spd="med"/>
  <p:txStyles>
    <p:titleStyle>
      <a:lvl1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1pPr>
      <a:lvl2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2pPr>
      <a:lvl3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3pPr>
      <a:lvl4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4pPr>
      <a:lvl5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5pPr>
      <a:lvl6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6pPr>
      <a:lvl7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7pPr>
      <a:lvl8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8pPr>
      <a:lvl9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9pPr>
    </p:titleStyle>
    <p:bodyStyle>
      <a:lvl1pPr marL="304792" marR="0" indent="-304792"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1pPr>
      <a:lvl2pPr marL="962000" marR="0" indent="-352415"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2pPr>
      <a:lvl3pPr marL="1652912" marR="0" indent="-433742"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3pPr>
      <a:lvl4pPr marL="2298642"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4pPr>
      <a:lvl5pPr marL="2908226"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5pPr>
      <a:lvl6pPr marL="3517811"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6pPr>
      <a:lvl7pPr marL="4127396"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7pPr>
      <a:lvl8pPr marL="4736981"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8pPr>
      <a:lvl9pPr marL="5346565"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92873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31212" y="708231"/>
            <a:ext cx="14763404" cy="4647426"/>
          </a:xfrm>
          <a:prstGeom prst="rect">
            <a:avLst/>
          </a:prstGeom>
          <a:noFill/>
        </p:spPr>
        <p:txBody>
          <a:bodyPr wrap="square" rtlCol="0">
            <a:spAutoFit/>
          </a:bodyPr>
          <a:lstStyle/>
          <a:p>
            <a:r>
              <a:rPr lang="en-US" sz="4600" b="1" i="1" dirty="0">
                <a:solidFill>
                  <a:srgbClr val="84B1CA"/>
                </a:solidFill>
                <a:latin typeface="Myriad Pro" panose="020B0503030403020204" pitchFamily="34" charset="0"/>
              </a:rPr>
              <a:t>Jeremiah 9:23-24 (</a:t>
            </a:r>
            <a:r>
              <a:rPr lang="en-US" sz="4600" b="1" i="1" dirty="0" err="1">
                <a:solidFill>
                  <a:srgbClr val="84B1CA"/>
                </a:solidFill>
                <a:latin typeface="Myriad Pro" panose="020B0503030403020204" pitchFamily="34" charset="0"/>
              </a:rPr>
              <a:t>esv</a:t>
            </a:r>
            <a:r>
              <a:rPr lang="en-US" sz="4600" b="1" i="1" dirty="0">
                <a:solidFill>
                  <a:srgbClr val="84B1CA"/>
                </a:solidFill>
                <a:latin typeface="Myriad Pro" panose="020B0503030403020204" pitchFamily="34" charset="0"/>
              </a:rPr>
              <a:t>)</a:t>
            </a:r>
          </a:p>
          <a:p>
            <a:endParaRPr lang="en-US" sz="1000" b="1" dirty="0">
              <a:solidFill>
                <a:srgbClr val="4A3635"/>
              </a:solidFill>
              <a:latin typeface="Myriad Pro" panose="020B0503030403020204" pitchFamily="34" charset="0"/>
            </a:endParaRPr>
          </a:p>
          <a:p>
            <a:r>
              <a:rPr lang="en-US" sz="4000" b="1" baseline="30000" dirty="0">
                <a:latin typeface="Myriad Pro" panose="020B0503030403020204" pitchFamily="34" charset="0"/>
              </a:rPr>
              <a:t>23 </a:t>
            </a:r>
            <a:r>
              <a:rPr lang="en-US" sz="4000" dirty="0">
                <a:latin typeface="Myriad Pro" panose="020B0503030403020204" pitchFamily="34" charset="0"/>
              </a:rPr>
              <a:t>Thus says the Lord: “Let not the wise man boast in his wisdom, let not the mighty man boast in his might, let not the rich man boast in his riches, </a:t>
            </a:r>
            <a:r>
              <a:rPr lang="en-US" sz="4000" b="1" baseline="30000" dirty="0">
                <a:latin typeface="Myriad Pro" panose="020B0503030403020204" pitchFamily="34" charset="0"/>
              </a:rPr>
              <a:t>24 </a:t>
            </a:r>
            <a:r>
              <a:rPr lang="en-US" sz="4000" dirty="0">
                <a:latin typeface="Myriad Pro" panose="020B0503030403020204" pitchFamily="34" charset="0"/>
              </a:rPr>
              <a:t>but let him who boasts boast in this, that he understands and knows me, that I am the Lord who practices steadfast love, justice, and righteousness in the earth. For in these things I delight, declares the Lord.”</a:t>
            </a:r>
          </a:p>
        </p:txBody>
      </p:sp>
    </p:spTree>
    <p:extLst>
      <p:ext uri="{BB962C8B-B14F-4D97-AF65-F5344CB8AC3E}">
        <p14:creationId xmlns:p14="http://schemas.microsoft.com/office/powerpoint/2010/main" val="421090211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879270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FE62CD-09CC-4872-A28B-F7B86C81D5F4}"/>
              </a:ext>
            </a:extLst>
          </p:cNvPr>
          <p:cNvSpPr txBox="1"/>
          <p:nvPr/>
        </p:nvSpPr>
        <p:spPr>
          <a:xfrm>
            <a:off x="754743" y="2040106"/>
            <a:ext cx="14732000" cy="3354765"/>
          </a:xfrm>
          <a:prstGeom prst="rect">
            <a:avLst/>
          </a:prstGeom>
          <a:noFill/>
        </p:spPr>
        <p:txBody>
          <a:bodyPr wrap="square" rtlCol="0">
            <a:spAutoFit/>
          </a:bodyPr>
          <a:lstStyle/>
          <a:p>
            <a:pPr algn="ctr"/>
            <a:r>
              <a:rPr lang="en-US" sz="4600" b="1" dirty="0">
                <a:solidFill>
                  <a:srgbClr val="4A3635"/>
                </a:solidFill>
                <a:latin typeface="Myriad Pro" panose="020B0503030403020204" pitchFamily="34" charset="0"/>
              </a:rPr>
              <a:t>Big Idea</a:t>
            </a:r>
          </a:p>
          <a:p>
            <a:endParaRPr lang="en-US" sz="2800" b="1" dirty="0">
              <a:solidFill>
                <a:srgbClr val="2C5B6F"/>
              </a:solidFill>
              <a:latin typeface="Myriad Pro" panose="020B0503030403020204" pitchFamily="34" charset="0"/>
            </a:endParaRPr>
          </a:p>
          <a:p>
            <a:pPr algn="ctr"/>
            <a:r>
              <a:rPr lang="en-US" sz="4600" b="1" dirty="0">
                <a:latin typeface="Myriad Pro" panose="020B0503030403020204" pitchFamily="34" charset="0"/>
              </a:rPr>
              <a:t>The key to maintaining humble confidence in the face of opposition is to have a firm understanding of </a:t>
            </a:r>
          </a:p>
          <a:p>
            <a:pPr algn="ctr"/>
            <a:r>
              <a:rPr lang="en-US" sz="4600" b="1" dirty="0">
                <a:solidFill>
                  <a:srgbClr val="84B1CA"/>
                </a:solidFill>
                <a:latin typeface="Myriad Pro" panose="020B0503030403020204" pitchFamily="34" charset="0"/>
              </a:rPr>
              <a:t>GOD’S ENABLEMENT </a:t>
            </a:r>
            <a:r>
              <a:rPr lang="en-US" sz="4600" b="1" dirty="0">
                <a:latin typeface="Myriad Pro" panose="020B0503030403020204" pitchFamily="34" charset="0"/>
              </a:rPr>
              <a:t>vs. </a:t>
            </a:r>
            <a:r>
              <a:rPr lang="en-US" sz="4600" b="1" dirty="0">
                <a:solidFill>
                  <a:srgbClr val="84B1CA"/>
                </a:solidFill>
                <a:latin typeface="Myriad Pro" panose="020B0503030403020204" pitchFamily="34" charset="0"/>
              </a:rPr>
              <a:t>SELF-ENABLEMENT!</a:t>
            </a:r>
          </a:p>
        </p:txBody>
      </p:sp>
      <p:sp>
        <p:nvSpPr>
          <p:cNvPr id="3" name="Triangle 2">
            <a:extLst>
              <a:ext uri="{FF2B5EF4-FFF2-40B4-BE49-F238E27FC236}">
                <a16:creationId xmlns:a16="http://schemas.microsoft.com/office/drawing/2014/main" id="{96BDD00D-8F4E-47B5-AEDA-670A78F0E0F2}"/>
              </a:ext>
            </a:extLst>
          </p:cNvPr>
          <p:cNvSpPr/>
          <p:nvPr/>
        </p:nvSpPr>
        <p:spPr>
          <a:xfrm rot="16200000">
            <a:off x="5687244" y="1415695"/>
            <a:ext cx="157397" cy="1944974"/>
          </a:xfrm>
          <a:prstGeom prst="triangle">
            <a:avLst/>
          </a:prstGeom>
          <a:solidFill>
            <a:srgbClr val="84B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riangle 3">
            <a:extLst>
              <a:ext uri="{FF2B5EF4-FFF2-40B4-BE49-F238E27FC236}">
                <a16:creationId xmlns:a16="http://schemas.microsoft.com/office/drawing/2014/main" id="{1BCCC687-1159-4F59-BF0D-67AD24D48BC4}"/>
              </a:ext>
            </a:extLst>
          </p:cNvPr>
          <p:cNvSpPr/>
          <p:nvPr/>
        </p:nvSpPr>
        <p:spPr>
          <a:xfrm rot="5400000">
            <a:off x="10319233" y="1432628"/>
            <a:ext cx="157397" cy="1944974"/>
          </a:xfrm>
          <a:prstGeom prst="triangle">
            <a:avLst/>
          </a:prstGeom>
          <a:solidFill>
            <a:srgbClr val="84B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8AC0AF"/>
              </a:solidFill>
            </a:endParaRPr>
          </a:p>
        </p:txBody>
      </p:sp>
    </p:spTree>
    <p:extLst>
      <p:ext uri="{BB962C8B-B14F-4D97-AF65-F5344CB8AC3E}">
        <p14:creationId xmlns:p14="http://schemas.microsoft.com/office/powerpoint/2010/main" val="86238494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870191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986971" y="1306285"/>
            <a:ext cx="14427200" cy="2492990"/>
          </a:xfrm>
          <a:prstGeom prst="rect">
            <a:avLst/>
          </a:prstGeom>
          <a:noFill/>
        </p:spPr>
        <p:txBody>
          <a:bodyPr wrap="square" rtlCol="0">
            <a:spAutoFit/>
          </a:bodyPr>
          <a:lstStyle/>
          <a:p>
            <a:r>
              <a:rPr lang="en-US" sz="4600" b="1" dirty="0">
                <a:solidFill>
                  <a:srgbClr val="4A3635"/>
                </a:solidFill>
                <a:latin typeface="Myriad Pro" panose="020B0503030403020204" pitchFamily="34" charset="0"/>
              </a:rPr>
              <a:t>How does a godly person handle a situation where someone is trying to </a:t>
            </a:r>
            <a:r>
              <a:rPr lang="en-US" sz="4600" b="1" dirty="0">
                <a:solidFill>
                  <a:srgbClr val="84B1CA"/>
                </a:solidFill>
                <a:latin typeface="Myriad Pro" panose="020B0503030403020204" pitchFamily="34" charset="0"/>
              </a:rPr>
              <a:t>SUPPLANT THEM?</a:t>
            </a:r>
          </a:p>
          <a:p>
            <a:endParaRPr lang="en-US" sz="3200" b="1" dirty="0">
              <a:solidFill>
                <a:srgbClr val="2C5B6F"/>
              </a:solidFill>
              <a:latin typeface="Myriad Pro" panose="020B0503030403020204" pitchFamily="34" charset="0"/>
            </a:endParaRPr>
          </a:p>
          <a:p>
            <a:pPr marL="473075"/>
            <a:endParaRPr lang="en-US" sz="3200" b="1" dirty="0">
              <a:solidFill>
                <a:srgbClr val="2C5B6F"/>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9956800" y="217714"/>
            <a:ext cx="60234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r>
              <a:rPr lang="en-US" sz="4200" b="1" dirty="0">
                <a:solidFill>
                  <a:srgbClr val="4A3635"/>
                </a:solidFill>
                <a:latin typeface="Myriad Pro" panose="020B0503030403020204" pitchFamily="34" charset="0"/>
              </a:rPr>
              <a:t>2 Corinthians 10:7-18</a:t>
            </a:r>
          </a:p>
        </p:txBody>
      </p:sp>
    </p:spTree>
    <p:extLst>
      <p:ext uri="{BB962C8B-B14F-4D97-AF65-F5344CB8AC3E}">
        <p14:creationId xmlns:p14="http://schemas.microsoft.com/office/powerpoint/2010/main" val="221390179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986971" y="1306285"/>
            <a:ext cx="14427200" cy="3170099"/>
          </a:xfrm>
          <a:prstGeom prst="rect">
            <a:avLst/>
          </a:prstGeom>
          <a:noFill/>
        </p:spPr>
        <p:txBody>
          <a:bodyPr wrap="square" rtlCol="0">
            <a:spAutoFit/>
          </a:bodyPr>
          <a:lstStyle/>
          <a:p>
            <a:r>
              <a:rPr lang="en-US" sz="4600" b="1" dirty="0">
                <a:solidFill>
                  <a:srgbClr val="4A3635"/>
                </a:solidFill>
                <a:latin typeface="Myriad Pro" panose="020B0503030403020204" pitchFamily="34" charset="0"/>
              </a:rPr>
              <a:t>How does a godly person handle a situation where someone is trying to </a:t>
            </a:r>
            <a:r>
              <a:rPr lang="en-US" sz="4600" b="1" dirty="0">
                <a:solidFill>
                  <a:srgbClr val="84B1CA"/>
                </a:solidFill>
                <a:latin typeface="Myriad Pro" panose="020B0503030403020204" pitchFamily="34" charset="0"/>
              </a:rPr>
              <a:t>SUPPLANT THEM?</a:t>
            </a:r>
          </a:p>
          <a:p>
            <a:endParaRPr lang="en-US" sz="3200" b="1" dirty="0">
              <a:solidFill>
                <a:srgbClr val="2C5B6F"/>
              </a:solidFill>
              <a:latin typeface="Myriad Pro" panose="020B0503030403020204" pitchFamily="34" charset="0"/>
            </a:endParaRPr>
          </a:p>
          <a:p>
            <a:pPr marL="930275" indent="-457200">
              <a:buFont typeface="+mj-lt"/>
              <a:buAutoNum type="arabicPeriod"/>
            </a:pPr>
            <a:r>
              <a:rPr lang="en-US" sz="4400" b="1" dirty="0">
                <a:solidFill>
                  <a:srgbClr val="4A3635"/>
                </a:solidFill>
                <a:latin typeface="Myriad Pro" panose="020B0503030403020204" pitchFamily="34" charset="0"/>
              </a:rPr>
              <a:t> </a:t>
            </a:r>
            <a:r>
              <a:rPr lang="en-US" sz="4200" b="1" dirty="0">
                <a:solidFill>
                  <a:srgbClr val="4A3635"/>
                </a:solidFill>
                <a:latin typeface="Myriad Pro" panose="020B0503030403020204" pitchFamily="34" charset="0"/>
              </a:rPr>
              <a:t>Recognize that their attacks will be </a:t>
            </a:r>
            <a:r>
              <a:rPr lang="en-US" sz="4200" b="1" dirty="0">
                <a:solidFill>
                  <a:srgbClr val="84B1CA"/>
                </a:solidFill>
                <a:latin typeface="Myriad Pro" panose="020B0503030403020204" pitchFamily="34" charset="0"/>
              </a:rPr>
              <a:t>UNDERHANDED </a:t>
            </a:r>
            <a:r>
              <a:rPr lang="en-US" sz="2800" dirty="0">
                <a:solidFill>
                  <a:srgbClr val="4A3635"/>
                </a:solidFill>
                <a:latin typeface="Myriad Pro" panose="020B0503030403020204" pitchFamily="34" charset="0"/>
              </a:rPr>
              <a:t>(v.7-11)</a:t>
            </a:r>
          </a:p>
          <a:p>
            <a:pPr marL="473075"/>
            <a:endParaRPr lang="en-US" sz="3200" b="1" dirty="0">
              <a:solidFill>
                <a:srgbClr val="2C5B6F"/>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9956800" y="217714"/>
            <a:ext cx="60234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r>
              <a:rPr lang="en-US" sz="4200" b="1" dirty="0">
                <a:solidFill>
                  <a:srgbClr val="4A3635"/>
                </a:solidFill>
                <a:latin typeface="Myriad Pro" panose="020B0503030403020204" pitchFamily="34" charset="0"/>
              </a:rPr>
              <a:t>2 Corinthians 10:7-18</a:t>
            </a:r>
          </a:p>
        </p:txBody>
      </p:sp>
    </p:spTree>
    <p:extLst>
      <p:ext uri="{BB962C8B-B14F-4D97-AF65-F5344CB8AC3E}">
        <p14:creationId xmlns:p14="http://schemas.microsoft.com/office/powerpoint/2010/main" val="10897257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31212" y="708231"/>
            <a:ext cx="14763404" cy="6494085"/>
          </a:xfrm>
          <a:prstGeom prst="rect">
            <a:avLst/>
          </a:prstGeom>
          <a:noFill/>
        </p:spPr>
        <p:txBody>
          <a:bodyPr wrap="square" rtlCol="0">
            <a:spAutoFit/>
          </a:bodyPr>
          <a:lstStyle/>
          <a:p>
            <a:r>
              <a:rPr lang="en-US" sz="4600" b="1" i="1" dirty="0">
                <a:solidFill>
                  <a:srgbClr val="84B1CA"/>
                </a:solidFill>
                <a:latin typeface="Myriad Pro" panose="020B0503030403020204" pitchFamily="34" charset="0"/>
              </a:rPr>
              <a:t>1Corinthians 10:7-11 (</a:t>
            </a:r>
            <a:r>
              <a:rPr lang="en-US" sz="4600" b="1" i="1" dirty="0" err="1">
                <a:solidFill>
                  <a:srgbClr val="84B1CA"/>
                </a:solidFill>
                <a:latin typeface="Myriad Pro" panose="020B0503030403020204" pitchFamily="34" charset="0"/>
              </a:rPr>
              <a:t>esv</a:t>
            </a:r>
            <a:r>
              <a:rPr lang="en-US" sz="4600" b="1" i="1" dirty="0">
                <a:solidFill>
                  <a:srgbClr val="84B1CA"/>
                </a:solidFill>
                <a:latin typeface="Myriad Pro" panose="020B0503030403020204" pitchFamily="34" charset="0"/>
              </a:rPr>
              <a:t>)</a:t>
            </a:r>
          </a:p>
          <a:p>
            <a:endParaRPr lang="en-US" sz="1000" b="1" dirty="0">
              <a:solidFill>
                <a:srgbClr val="4A3635"/>
              </a:solidFill>
              <a:latin typeface="Myriad Pro" panose="020B0503030403020204" pitchFamily="34" charset="0"/>
            </a:endParaRPr>
          </a:p>
          <a:p>
            <a:r>
              <a:rPr lang="en-US" sz="4000" b="1" baseline="30000" dirty="0">
                <a:latin typeface="Myriad Pro" panose="020B0503030403020204" pitchFamily="34" charset="0"/>
              </a:rPr>
              <a:t>7 </a:t>
            </a:r>
            <a:r>
              <a:rPr lang="en-US" sz="4000" dirty="0">
                <a:latin typeface="Myriad Pro" panose="020B0503030403020204" pitchFamily="34" charset="0"/>
              </a:rPr>
              <a:t>Look at what is before your eyes. If anyone is confident that he is Christ’s, let him remind himself that just as he is Christ’s, so also are we. </a:t>
            </a:r>
            <a:r>
              <a:rPr lang="en-US" sz="4000" b="1" baseline="30000" dirty="0">
                <a:latin typeface="Myriad Pro" panose="020B0503030403020204" pitchFamily="34" charset="0"/>
              </a:rPr>
              <a:t>8 </a:t>
            </a:r>
            <a:r>
              <a:rPr lang="en-US" sz="4000" dirty="0">
                <a:latin typeface="Myriad Pro" panose="020B0503030403020204" pitchFamily="34" charset="0"/>
              </a:rPr>
              <a:t>For even if I boast a little too much of our authority, which the Lord gave for building you up and not for destroying you, I will not be ashamed. </a:t>
            </a:r>
            <a:r>
              <a:rPr lang="en-US" sz="4000" b="1" baseline="30000" dirty="0">
                <a:latin typeface="Myriad Pro" panose="020B0503030403020204" pitchFamily="34" charset="0"/>
              </a:rPr>
              <a:t>9 </a:t>
            </a:r>
            <a:r>
              <a:rPr lang="en-US" sz="4000" dirty="0">
                <a:latin typeface="Myriad Pro" panose="020B0503030403020204" pitchFamily="34" charset="0"/>
              </a:rPr>
              <a:t>I do not want to appear to be frightening you with my letters. </a:t>
            </a:r>
            <a:r>
              <a:rPr lang="en-US" sz="4000" b="1" baseline="30000" dirty="0">
                <a:latin typeface="Myriad Pro" panose="020B0503030403020204" pitchFamily="34" charset="0"/>
              </a:rPr>
              <a:t>10 </a:t>
            </a:r>
            <a:r>
              <a:rPr lang="en-US" sz="4000" dirty="0">
                <a:latin typeface="Myriad Pro" panose="020B0503030403020204" pitchFamily="34" charset="0"/>
              </a:rPr>
              <a:t>For they say, “His letters are weighty and strong, but his bodily presence is weak, and his speech of no account.” </a:t>
            </a:r>
            <a:r>
              <a:rPr lang="en-US" sz="4000" b="1" baseline="30000" dirty="0">
                <a:latin typeface="Myriad Pro" panose="020B0503030403020204" pitchFamily="34" charset="0"/>
              </a:rPr>
              <a:t>11 </a:t>
            </a:r>
            <a:r>
              <a:rPr lang="en-US" sz="4000" dirty="0">
                <a:latin typeface="Myriad Pro" panose="020B0503030403020204" pitchFamily="34" charset="0"/>
              </a:rPr>
              <a:t>Let such a person understand that what we say by letter when absent, we do when present.</a:t>
            </a:r>
          </a:p>
        </p:txBody>
      </p:sp>
    </p:spTree>
    <p:extLst>
      <p:ext uri="{BB962C8B-B14F-4D97-AF65-F5344CB8AC3E}">
        <p14:creationId xmlns:p14="http://schemas.microsoft.com/office/powerpoint/2010/main" val="384468201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25591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986971" y="1306285"/>
            <a:ext cx="14427200" cy="3170099"/>
          </a:xfrm>
          <a:prstGeom prst="rect">
            <a:avLst/>
          </a:prstGeom>
          <a:noFill/>
        </p:spPr>
        <p:txBody>
          <a:bodyPr wrap="square" rtlCol="0">
            <a:spAutoFit/>
          </a:bodyPr>
          <a:lstStyle/>
          <a:p>
            <a:r>
              <a:rPr lang="en-US" sz="4600" b="1" dirty="0">
                <a:solidFill>
                  <a:srgbClr val="4A3635"/>
                </a:solidFill>
                <a:latin typeface="Myriad Pro" panose="020B0503030403020204" pitchFamily="34" charset="0"/>
              </a:rPr>
              <a:t>How does a godly person handle a situation where someone is trying to </a:t>
            </a:r>
            <a:r>
              <a:rPr lang="en-US" sz="4600" b="1" dirty="0">
                <a:solidFill>
                  <a:srgbClr val="84B1CA"/>
                </a:solidFill>
                <a:latin typeface="Myriad Pro" panose="020B0503030403020204" pitchFamily="34" charset="0"/>
              </a:rPr>
              <a:t>SUPPLANT THEM?</a:t>
            </a:r>
          </a:p>
          <a:p>
            <a:endParaRPr lang="en-US" sz="3200" b="1" dirty="0">
              <a:solidFill>
                <a:srgbClr val="2C5B6F"/>
              </a:solidFill>
              <a:latin typeface="Myriad Pro" panose="020B0503030403020204" pitchFamily="34" charset="0"/>
            </a:endParaRPr>
          </a:p>
          <a:p>
            <a:pPr marL="930275" indent="-457200">
              <a:buFont typeface="+mj-lt"/>
              <a:buAutoNum type="arabicPeriod"/>
            </a:pPr>
            <a:r>
              <a:rPr lang="en-US" sz="4400" b="1" dirty="0">
                <a:solidFill>
                  <a:srgbClr val="4A3635"/>
                </a:solidFill>
                <a:latin typeface="Myriad Pro" panose="020B0503030403020204" pitchFamily="34" charset="0"/>
              </a:rPr>
              <a:t> </a:t>
            </a:r>
            <a:r>
              <a:rPr lang="en-US" sz="4200" b="1" dirty="0">
                <a:solidFill>
                  <a:srgbClr val="4A3635"/>
                </a:solidFill>
                <a:latin typeface="Myriad Pro" panose="020B0503030403020204" pitchFamily="34" charset="0"/>
              </a:rPr>
              <a:t>Recognize that their attacks will be </a:t>
            </a:r>
            <a:r>
              <a:rPr lang="en-US" sz="4200" b="1" dirty="0">
                <a:solidFill>
                  <a:srgbClr val="84B1CA"/>
                </a:solidFill>
                <a:latin typeface="Myriad Pro" panose="020B0503030403020204" pitchFamily="34" charset="0"/>
              </a:rPr>
              <a:t>UNDERHANDED </a:t>
            </a:r>
            <a:r>
              <a:rPr lang="en-US" sz="2800" dirty="0">
                <a:solidFill>
                  <a:srgbClr val="4A3635"/>
                </a:solidFill>
                <a:latin typeface="Myriad Pro" panose="020B0503030403020204" pitchFamily="34" charset="0"/>
              </a:rPr>
              <a:t>(v.7-11)</a:t>
            </a:r>
            <a:endParaRPr lang="en-US" sz="4200" b="1" dirty="0">
              <a:solidFill>
                <a:srgbClr val="4A3635"/>
              </a:solidFill>
              <a:latin typeface="Myriad Pro" panose="020B0503030403020204" pitchFamily="34" charset="0"/>
            </a:endParaRPr>
          </a:p>
          <a:p>
            <a:endParaRPr lang="en-US" sz="3200" b="1" dirty="0">
              <a:solidFill>
                <a:srgbClr val="2C5B6F"/>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9956800" y="217714"/>
            <a:ext cx="60234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r>
              <a:rPr lang="en-US" sz="4200" b="1" dirty="0">
                <a:solidFill>
                  <a:srgbClr val="4A3635"/>
                </a:solidFill>
                <a:latin typeface="Myriad Pro" panose="020B0503030403020204" pitchFamily="34" charset="0"/>
              </a:rPr>
              <a:t>2 Corinthians 10:7-18</a:t>
            </a:r>
          </a:p>
        </p:txBody>
      </p:sp>
    </p:spTree>
    <p:extLst>
      <p:ext uri="{BB962C8B-B14F-4D97-AF65-F5344CB8AC3E}">
        <p14:creationId xmlns:p14="http://schemas.microsoft.com/office/powerpoint/2010/main" val="2265840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986971" y="1306285"/>
            <a:ext cx="14427200" cy="4493538"/>
          </a:xfrm>
          <a:prstGeom prst="rect">
            <a:avLst/>
          </a:prstGeom>
          <a:noFill/>
        </p:spPr>
        <p:txBody>
          <a:bodyPr wrap="square" rtlCol="0">
            <a:spAutoFit/>
          </a:bodyPr>
          <a:lstStyle/>
          <a:p>
            <a:r>
              <a:rPr lang="en-US" sz="4600" b="1" dirty="0">
                <a:solidFill>
                  <a:srgbClr val="4A3635"/>
                </a:solidFill>
                <a:latin typeface="Myriad Pro" panose="020B0503030403020204" pitchFamily="34" charset="0"/>
              </a:rPr>
              <a:t>How does a godly person handle a situation where someone is trying to </a:t>
            </a:r>
            <a:r>
              <a:rPr lang="en-US" sz="4600" b="1" dirty="0">
                <a:solidFill>
                  <a:srgbClr val="84B1CA"/>
                </a:solidFill>
                <a:latin typeface="Myriad Pro" panose="020B0503030403020204" pitchFamily="34" charset="0"/>
              </a:rPr>
              <a:t>SUPPLANT THEM?</a:t>
            </a:r>
          </a:p>
          <a:p>
            <a:endParaRPr lang="en-US" sz="3200" b="1" dirty="0">
              <a:solidFill>
                <a:srgbClr val="2C5B6F"/>
              </a:solidFill>
              <a:latin typeface="Myriad Pro" panose="020B0503030403020204" pitchFamily="34" charset="0"/>
            </a:endParaRPr>
          </a:p>
          <a:p>
            <a:pPr marL="930275" indent="-457200">
              <a:buFont typeface="+mj-lt"/>
              <a:buAutoNum type="arabicPeriod"/>
            </a:pPr>
            <a:r>
              <a:rPr lang="en-US" sz="4400" b="1" dirty="0">
                <a:solidFill>
                  <a:srgbClr val="4A3635"/>
                </a:solidFill>
                <a:latin typeface="Myriad Pro" panose="020B0503030403020204" pitchFamily="34" charset="0"/>
              </a:rPr>
              <a:t> </a:t>
            </a:r>
            <a:r>
              <a:rPr lang="en-US" sz="4200" b="1" dirty="0">
                <a:solidFill>
                  <a:srgbClr val="4A3635"/>
                </a:solidFill>
                <a:latin typeface="Myriad Pro" panose="020B0503030403020204" pitchFamily="34" charset="0"/>
              </a:rPr>
              <a:t>Recognize that their attacks will be </a:t>
            </a:r>
            <a:r>
              <a:rPr lang="en-US" sz="4200" b="1" dirty="0">
                <a:solidFill>
                  <a:srgbClr val="84B1CA"/>
                </a:solidFill>
                <a:latin typeface="Myriad Pro" panose="020B0503030403020204" pitchFamily="34" charset="0"/>
              </a:rPr>
              <a:t>UNDERHANDED </a:t>
            </a:r>
            <a:r>
              <a:rPr lang="en-US" sz="2800" dirty="0">
                <a:solidFill>
                  <a:srgbClr val="4A3635"/>
                </a:solidFill>
                <a:latin typeface="Myriad Pro" panose="020B0503030403020204" pitchFamily="34" charset="0"/>
              </a:rPr>
              <a:t>(v.7-11)</a:t>
            </a:r>
          </a:p>
          <a:p>
            <a:pPr marL="930275" indent="-457200">
              <a:buFont typeface="+mj-lt"/>
              <a:buAutoNum type="arabicPeriod"/>
            </a:pPr>
            <a:r>
              <a:rPr lang="en-US" sz="4400" b="1" dirty="0">
                <a:solidFill>
                  <a:srgbClr val="4A3635"/>
                </a:solidFill>
                <a:latin typeface="Myriad Pro" panose="020B0503030403020204" pitchFamily="34" charset="0"/>
              </a:rPr>
              <a:t> </a:t>
            </a:r>
            <a:r>
              <a:rPr lang="en-US" sz="4200" b="1" dirty="0">
                <a:solidFill>
                  <a:srgbClr val="4A3635"/>
                </a:solidFill>
                <a:latin typeface="Myriad Pro" panose="020B0503030403020204" pitchFamily="34" charset="0"/>
              </a:rPr>
              <a:t>Respond with </a:t>
            </a:r>
            <a:r>
              <a:rPr lang="en-US" sz="4200" b="1" dirty="0">
                <a:solidFill>
                  <a:srgbClr val="84B1CA"/>
                </a:solidFill>
                <a:latin typeface="Myriad Pro" panose="020B0503030403020204" pitchFamily="34" charset="0"/>
              </a:rPr>
              <a:t>HUMBLE CONFIDENCE </a:t>
            </a:r>
            <a:r>
              <a:rPr lang="en-US" sz="2800" dirty="0">
                <a:solidFill>
                  <a:srgbClr val="4A3635"/>
                </a:solidFill>
                <a:latin typeface="Myriad Pro" panose="020B0503030403020204" pitchFamily="34" charset="0"/>
              </a:rPr>
              <a:t>(v.12-18)</a:t>
            </a:r>
          </a:p>
          <a:p>
            <a:pPr marL="473075"/>
            <a:endParaRPr lang="en-US" sz="4200" b="1" dirty="0">
              <a:solidFill>
                <a:srgbClr val="4A3635"/>
              </a:solidFill>
              <a:latin typeface="Myriad Pro" panose="020B0503030403020204" pitchFamily="34" charset="0"/>
            </a:endParaRPr>
          </a:p>
          <a:p>
            <a:endParaRPr lang="en-US" sz="3200" b="1" dirty="0">
              <a:solidFill>
                <a:srgbClr val="2C5B6F"/>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9956800" y="217714"/>
            <a:ext cx="60234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r>
              <a:rPr lang="en-US" sz="4200" b="1" dirty="0">
                <a:solidFill>
                  <a:srgbClr val="4A3635"/>
                </a:solidFill>
                <a:latin typeface="Myriad Pro" panose="020B0503030403020204" pitchFamily="34" charset="0"/>
              </a:rPr>
              <a:t>2 Corinthians 10:7-18</a:t>
            </a:r>
          </a:p>
        </p:txBody>
      </p:sp>
    </p:spTree>
    <p:extLst>
      <p:ext uri="{BB962C8B-B14F-4D97-AF65-F5344CB8AC3E}">
        <p14:creationId xmlns:p14="http://schemas.microsoft.com/office/powerpoint/2010/main" val="4154630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31212" y="708231"/>
            <a:ext cx="14763404" cy="5878532"/>
          </a:xfrm>
          <a:prstGeom prst="rect">
            <a:avLst/>
          </a:prstGeom>
          <a:noFill/>
        </p:spPr>
        <p:txBody>
          <a:bodyPr wrap="square" rtlCol="0">
            <a:spAutoFit/>
          </a:bodyPr>
          <a:lstStyle/>
          <a:p>
            <a:r>
              <a:rPr lang="en-US" sz="4600" b="1" i="1" dirty="0">
                <a:solidFill>
                  <a:srgbClr val="84B1CA"/>
                </a:solidFill>
                <a:latin typeface="Myriad Pro" panose="020B0503030403020204" pitchFamily="34" charset="0"/>
              </a:rPr>
              <a:t>1Corinthians 10:12-14 (</a:t>
            </a:r>
            <a:r>
              <a:rPr lang="en-US" sz="4600" b="1" i="1" dirty="0" err="1">
                <a:solidFill>
                  <a:srgbClr val="84B1CA"/>
                </a:solidFill>
                <a:latin typeface="Myriad Pro" panose="020B0503030403020204" pitchFamily="34" charset="0"/>
              </a:rPr>
              <a:t>esv</a:t>
            </a:r>
            <a:r>
              <a:rPr lang="en-US" sz="4600" b="1" i="1" dirty="0">
                <a:solidFill>
                  <a:srgbClr val="84B1CA"/>
                </a:solidFill>
                <a:latin typeface="Myriad Pro" panose="020B0503030403020204" pitchFamily="34" charset="0"/>
              </a:rPr>
              <a:t>)</a:t>
            </a:r>
          </a:p>
          <a:p>
            <a:endParaRPr lang="en-US" sz="1000" b="1" dirty="0">
              <a:solidFill>
                <a:srgbClr val="4A3635"/>
              </a:solidFill>
              <a:latin typeface="Myriad Pro" panose="020B0503030403020204" pitchFamily="34" charset="0"/>
            </a:endParaRPr>
          </a:p>
          <a:p>
            <a:r>
              <a:rPr lang="en-US" sz="4000" b="1" baseline="30000" dirty="0">
                <a:latin typeface="Myriad Pro" panose="020B0503030403020204" pitchFamily="34" charset="0"/>
              </a:rPr>
              <a:t>12 </a:t>
            </a:r>
            <a:r>
              <a:rPr lang="en-US" sz="4000" dirty="0">
                <a:latin typeface="Myriad Pro" panose="020B0503030403020204" pitchFamily="34" charset="0"/>
              </a:rPr>
              <a:t>Not that we dare to classify or compare ourselves with some of those who are commending themselves. But when they measure themselves by one another and compare themselves with one another, they are without understanding. </a:t>
            </a:r>
            <a:r>
              <a:rPr lang="en-US" sz="4000" b="1" baseline="30000" dirty="0">
                <a:latin typeface="Myriad Pro" panose="020B0503030403020204" pitchFamily="34" charset="0"/>
              </a:rPr>
              <a:t>13 </a:t>
            </a:r>
            <a:r>
              <a:rPr lang="en-US" sz="4000" dirty="0">
                <a:latin typeface="Myriad Pro" panose="020B0503030403020204" pitchFamily="34" charset="0"/>
              </a:rPr>
              <a:t>But we will not boast beyond limits, but will boast only with regard to the area of influence God assigned to us, to reach even to you. </a:t>
            </a:r>
            <a:r>
              <a:rPr lang="en-US" sz="4000" b="1" baseline="30000" dirty="0">
                <a:latin typeface="Myriad Pro" panose="020B0503030403020204" pitchFamily="34" charset="0"/>
              </a:rPr>
              <a:t>14 </a:t>
            </a:r>
            <a:r>
              <a:rPr lang="en-US" sz="4000" dirty="0">
                <a:latin typeface="Myriad Pro" panose="020B0503030403020204" pitchFamily="34" charset="0"/>
              </a:rPr>
              <a:t>For we are not overextending ourselves, as though we did not reach you. For we were the first to come all the way to you with the gospel of Christ. </a:t>
            </a:r>
          </a:p>
        </p:txBody>
      </p:sp>
    </p:spTree>
    <p:extLst>
      <p:ext uri="{BB962C8B-B14F-4D97-AF65-F5344CB8AC3E}">
        <p14:creationId xmlns:p14="http://schemas.microsoft.com/office/powerpoint/2010/main" val="373212481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31212" y="708231"/>
            <a:ext cx="14763404" cy="5262979"/>
          </a:xfrm>
          <a:prstGeom prst="rect">
            <a:avLst/>
          </a:prstGeom>
          <a:noFill/>
        </p:spPr>
        <p:txBody>
          <a:bodyPr wrap="square" rtlCol="0">
            <a:spAutoFit/>
          </a:bodyPr>
          <a:lstStyle/>
          <a:p>
            <a:r>
              <a:rPr lang="en-US" sz="4600" b="1" i="1" dirty="0">
                <a:solidFill>
                  <a:srgbClr val="84B1CA"/>
                </a:solidFill>
                <a:latin typeface="Myriad Pro" panose="020B0503030403020204" pitchFamily="34" charset="0"/>
              </a:rPr>
              <a:t>1Corinthians 10:15-18 (</a:t>
            </a:r>
            <a:r>
              <a:rPr lang="en-US" sz="4600" b="1" i="1" dirty="0" err="1">
                <a:solidFill>
                  <a:srgbClr val="84B1CA"/>
                </a:solidFill>
                <a:latin typeface="Myriad Pro" panose="020B0503030403020204" pitchFamily="34" charset="0"/>
              </a:rPr>
              <a:t>esv</a:t>
            </a:r>
            <a:r>
              <a:rPr lang="en-US" sz="4600" b="1" i="1" dirty="0">
                <a:solidFill>
                  <a:srgbClr val="84B1CA"/>
                </a:solidFill>
                <a:latin typeface="Myriad Pro" panose="020B0503030403020204" pitchFamily="34" charset="0"/>
              </a:rPr>
              <a:t>)</a:t>
            </a:r>
          </a:p>
          <a:p>
            <a:endParaRPr lang="en-US" sz="1000" b="1" dirty="0">
              <a:solidFill>
                <a:srgbClr val="4A3635"/>
              </a:solidFill>
              <a:latin typeface="Myriad Pro" panose="020B0503030403020204" pitchFamily="34" charset="0"/>
            </a:endParaRPr>
          </a:p>
          <a:p>
            <a:r>
              <a:rPr lang="en-US" sz="4000" b="1" baseline="30000" dirty="0">
                <a:latin typeface="Myriad Pro" panose="020B0503030403020204" pitchFamily="34" charset="0"/>
              </a:rPr>
              <a:t>15 </a:t>
            </a:r>
            <a:r>
              <a:rPr lang="en-US" sz="4000" dirty="0">
                <a:latin typeface="Myriad Pro" panose="020B0503030403020204" pitchFamily="34" charset="0"/>
              </a:rPr>
              <a:t>We do not boast beyond limit in the labors of others. But our hope is that as your faith increases, our area of influence among you may be greatly enlarged, </a:t>
            </a:r>
            <a:r>
              <a:rPr lang="en-US" sz="4000" b="1" baseline="30000" dirty="0">
                <a:latin typeface="Myriad Pro" panose="020B0503030403020204" pitchFamily="34" charset="0"/>
              </a:rPr>
              <a:t>16 </a:t>
            </a:r>
            <a:r>
              <a:rPr lang="en-US" sz="4000" dirty="0">
                <a:latin typeface="Myriad Pro" panose="020B0503030403020204" pitchFamily="34" charset="0"/>
              </a:rPr>
              <a:t>so that we may preach the gospel in lands beyond you, without boasting of work already done in another’s area of influence. </a:t>
            </a:r>
            <a:r>
              <a:rPr lang="en-US" sz="4000" b="1" baseline="30000" dirty="0">
                <a:latin typeface="Myriad Pro" panose="020B0503030403020204" pitchFamily="34" charset="0"/>
              </a:rPr>
              <a:t>17 </a:t>
            </a:r>
            <a:r>
              <a:rPr lang="en-US" sz="4000" dirty="0">
                <a:latin typeface="Myriad Pro" panose="020B0503030403020204" pitchFamily="34" charset="0"/>
              </a:rPr>
              <a:t>“Let the one who boasts, boast in the Lord.” </a:t>
            </a:r>
            <a:r>
              <a:rPr lang="en-US" sz="4000" b="1" baseline="30000" dirty="0">
                <a:latin typeface="Myriad Pro" panose="020B0503030403020204" pitchFamily="34" charset="0"/>
              </a:rPr>
              <a:t>18 </a:t>
            </a:r>
            <a:r>
              <a:rPr lang="en-US" sz="4000" dirty="0">
                <a:latin typeface="Myriad Pro" panose="020B0503030403020204" pitchFamily="34" charset="0"/>
              </a:rPr>
              <a:t>For it is not the one who commends himself who is approved, but the one whom the Lord commends.</a:t>
            </a:r>
          </a:p>
        </p:txBody>
      </p:sp>
    </p:spTree>
    <p:extLst>
      <p:ext uri="{BB962C8B-B14F-4D97-AF65-F5344CB8AC3E}">
        <p14:creationId xmlns:p14="http://schemas.microsoft.com/office/powerpoint/2010/main" val="612920226"/>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73325</TotalTime>
  <Words>597</Words>
  <Application>Microsoft Macintosh PowerPoint</Application>
  <PresentationFormat>Custom</PresentationFormat>
  <Paragraphs>31</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Myriad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Harada</dc:creator>
  <cp:lastModifiedBy>Microsoft Office User</cp:lastModifiedBy>
  <cp:revision>348</cp:revision>
  <dcterms:modified xsi:type="dcterms:W3CDTF">2025-02-16T14:23:16Z</dcterms:modified>
</cp:coreProperties>
</file>