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499" r:id="rId3"/>
    <p:sldId id="556" r:id="rId4"/>
    <p:sldId id="568" r:id="rId5"/>
    <p:sldId id="573" r:id="rId6"/>
    <p:sldId id="550" r:id="rId7"/>
    <p:sldId id="566" r:id="rId8"/>
    <p:sldId id="567" r:id="rId9"/>
    <p:sldId id="569" r:id="rId10"/>
    <p:sldId id="570" r:id="rId11"/>
    <p:sldId id="416" r:id="rId12"/>
    <p:sldId id="572" r:id="rId13"/>
    <p:sldId id="574" r:id="rId14"/>
    <p:sldId id="551" r:id="rId15"/>
    <p:sldId id="562" r:id="rId16"/>
    <p:sldId id="575" r:id="rId17"/>
    <p:sldId id="538" r:id="rId1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14F"/>
    <a:srgbClr val="4A3635"/>
    <a:srgbClr val="8AC0AF"/>
    <a:srgbClr val="2C5B6F"/>
    <a:srgbClr val="5E867D"/>
    <a:srgbClr val="87B9CF"/>
    <a:srgbClr val="3E7363"/>
    <a:srgbClr val="397BB7"/>
    <a:srgbClr val="AA64D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341"/>
  </p:normalViewPr>
  <p:slideViewPr>
    <p:cSldViewPr snapToGrid="0" snapToObjects="1">
      <p:cViewPr varScale="1">
        <p:scale>
          <a:sx n="93" d="100"/>
          <a:sy n="93" d="100"/>
        </p:scale>
        <p:origin x="616" y="21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6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3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1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3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5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7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032000" y="1496484"/>
            <a:ext cx="1219200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32000" y="4802716"/>
            <a:ext cx="12192000" cy="220768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4" algn="ctr">
              <a:buSzTx/>
              <a:buFontTx/>
              <a:buNone/>
              <a:defRPr sz="3200"/>
            </a:lvl2pPr>
            <a:lvl3pPr marL="0" indent="1219169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8" algn="ctr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119717" y="609600"/>
            <a:ext cx="5242985" cy="21336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10916" y="1316567"/>
            <a:ext cx="8229601" cy="649816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955565" indent="-345980">
              <a:defRPr sz="4200"/>
            </a:lvl2pPr>
            <a:lvl3pPr marL="1619209" indent="-400039">
              <a:defRPr sz="4200"/>
            </a:lvl3pPr>
            <a:lvl4pPr marL="2321111" indent="-492356">
              <a:defRPr sz="4200"/>
            </a:lvl4pPr>
            <a:lvl5pPr marL="2930695" indent="-492356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19717" y="2743200"/>
            <a:ext cx="5242985" cy="50821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1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119717" y="609600"/>
            <a:ext cx="5242985" cy="21336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910916" y="1316567"/>
            <a:ext cx="8229601" cy="64981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9717" y="2743200"/>
            <a:ext cx="5242985" cy="508211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609584">
              <a:buSzTx/>
              <a:buFontTx/>
              <a:buNone/>
              <a:defRPr sz="2100"/>
            </a:lvl2pPr>
            <a:lvl3pPr marL="0" indent="1219169">
              <a:buSzTx/>
              <a:buFontTx/>
              <a:buNone/>
              <a:defRPr sz="2100"/>
            </a:lvl3pPr>
            <a:lvl4pPr marL="0" indent="1828754">
              <a:buSzTx/>
              <a:buFontTx/>
              <a:buNone/>
              <a:defRPr sz="2100"/>
            </a:lvl4pPr>
            <a:lvl5pPr marL="0" indent="2438338"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17600" y="486833"/>
            <a:ext cx="14020800" cy="17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117600" y="2434166"/>
            <a:ext cx="14020800" cy="580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828281" y="8568253"/>
            <a:ext cx="310119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04792" marR="0" indent="-304792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62000" marR="0" indent="-352415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52912" marR="0" indent="-433742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298642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08226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517811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127396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736981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346565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Ezekiel 36:25-29 (</a:t>
            </a:r>
            <a:r>
              <a:rPr lang="en-US" sz="43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esv</a:t>
            </a:r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rgbClr val="4A3635"/>
              </a:solidFill>
              <a:latin typeface="Myriad Pro" panose="020B0503030403020204" pitchFamily="34" charset="0"/>
            </a:endParaRPr>
          </a:p>
          <a:p>
            <a:r>
              <a:rPr lang="en-US" sz="3800" b="1" baseline="30000" dirty="0">
                <a:latin typeface="Myriad Pro" panose="020B0503030403020204" pitchFamily="34" charset="0"/>
              </a:rPr>
              <a:t>25 </a:t>
            </a:r>
            <a:r>
              <a:rPr lang="en-US" sz="3800" dirty="0">
                <a:latin typeface="Myriad Pro" panose="020B0503030403020204" pitchFamily="34" charset="0"/>
              </a:rPr>
              <a:t>I will sprinkle clean water on you, and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you shall be clean from all your </a:t>
            </a:r>
            <a:r>
              <a:rPr lang="en-US" sz="38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uncleannesses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,</a:t>
            </a:r>
            <a:r>
              <a:rPr lang="en-US" sz="3800" dirty="0">
                <a:latin typeface="Myriad Pro" panose="020B0503030403020204" pitchFamily="34" charset="0"/>
              </a:rPr>
              <a:t> and from all your idols I will cleanse you. </a:t>
            </a:r>
            <a:r>
              <a:rPr lang="en-US" sz="3800" b="1" baseline="30000" dirty="0">
                <a:latin typeface="Myriad Pro" panose="020B0503030403020204" pitchFamily="34" charset="0"/>
              </a:rPr>
              <a:t>26 </a:t>
            </a:r>
            <a:r>
              <a:rPr lang="en-US" sz="3800" dirty="0">
                <a:latin typeface="Myriad Pro" panose="020B0503030403020204" pitchFamily="34" charset="0"/>
              </a:rPr>
              <a:t>And I will give you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a new heart, and a new spirit </a:t>
            </a:r>
            <a:r>
              <a:rPr lang="en-US" sz="3800" dirty="0">
                <a:latin typeface="Myriad Pro" panose="020B0503030403020204" pitchFamily="34" charset="0"/>
              </a:rPr>
              <a:t>I will put within you. And I will remove the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heart of stone</a:t>
            </a:r>
            <a:r>
              <a:rPr lang="en-US" sz="3800" dirty="0">
                <a:latin typeface="Myriad Pro" panose="020B0503030403020204" pitchFamily="34" charset="0"/>
              </a:rPr>
              <a:t> from your flesh and give you a heart of flesh. </a:t>
            </a:r>
            <a:r>
              <a:rPr lang="en-US" sz="3800" b="1" baseline="30000" dirty="0">
                <a:latin typeface="Myriad Pro" panose="020B0503030403020204" pitchFamily="34" charset="0"/>
              </a:rPr>
              <a:t>27 </a:t>
            </a:r>
            <a:r>
              <a:rPr lang="en-US" sz="3800" dirty="0">
                <a:latin typeface="Myriad Pro" panose="020B0503030403020204" pitchFamily="34" charset="0"/>
              </a:rPr>
              <a:t>And I will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put my Spirit within you, </a:t>
            </a:r>
            <a:r>
              <a:rPr lang="en-US" sz="3800" dirty="0">
                <a:latin typeface="Myriad Pro" panose="020B0503030403020204" pitchFamily="34" charset="0"/>
              </a:rPr>
              <a:t>and cause you to walk in my statutes and be careful to obey my rules. </a:t>
            </a:r>
            <a:r>
              <a:rPr lang="en-US" sz="3800" b="1" baseline="30000" dirty="0">
                <a:latin typeface="Myriad Pro" panose="020B0503030403020204" pitchFamily="34" charset="0"/>
              </a:rPr>
              <a:t>28 </a:t>
            </a:r>
            <a:r>
              <a:rPr lang="en-US" sz="3800" dirty="0">
                <a:latin typeface="Myriad Pro" panose="020B0503030403020204" pitchFamily="34" charset="0"/>
              </a:rPr>
              <a:t>You shall dwell in the land that I gave to your fathers, and you shall be my people, and I will be your God. </a:t>
            </a:r>
            <a:r>
              <a:rPr lang="en-US" sz="3800" b="1" baseline="30000" dirty="0">
                <a:latin typeface="Myriad Pro" panose="020B0503030403020204" pitchFamily="34" charset="0"/>
              </a:rPr>
              <a:t>29 </a:t>
            </a:r>
            <a:r>
              <a:rPr lang="en-US" sz="3800" dirty="0">
                <a:latin typeface="Myriad Pro" panose="020B0503030403020204" pitchFamily="34" charset="0"/>
              </a:rPr>
              <a:t>And I will deliver you from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all your </a:t>
            </a:r>
            <a:r>
              <a:rPr lang="en-US" sz="38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uncleannesses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. </a:t>
            </a:r>
            <a:endParaRPr lang="en-US" sz="3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82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9287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986971" y="1306285"/>
            <a:ext cx="1442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How do you </a:t>
            </a:r>
            <a:r>
              <a:rPr lang="en-US" sz="4300" b="1" dirty="0">
                <a:solidFill>
                  <a:srgbClr val="C8714F"/>
                </a:solidFill>
                <a:latin typeface="Myriad Pro" panose="020B0503030403020204" pitchFamily="34" charset="0"/>
              </a:rPr>
              <a:t>FIND YOUR CONFIDENCE </a:t>
            </a:r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when you are being unfairly disparaged</a:t>
            </a:r>
            <a:r>
              <a:rPr lang="en-US" sz="4300" b="1" dirty="0">
                <a:solidFill>
                  <a:schemeClr val="tx1"/>
                </a:solidFill>
                <a:latin typeface="Myriad Pro" panose="020B0503030403020204" pitchFamily="34" charset="0"/>
              </a:rPr>
              <a:t>?</a:t>
            </a:r>
          </a:p>
          <a:p>
            <a:endParaRPr lang="en-US" sz="3200" b="1" dirty="0">
              <a:solidFill>
                <a:srgbClr val="2C5B6F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400" b="1" dirty="0">
                <a:solidFill>
                  <a:srgbClr val="4A3635"/>
                </a:solidFill>
                <a:latin typeface="Myriad Pro" panose="020B0503030403020204" pitchFamily="34" charset="0"/>
              </a:rPr>
              <a:t> </a:t>
            </a:r>
            <a:r>
              <a:rPr lang="en-US" sz="4000" b="1" dirty="0">
                <a:solidFill>
                  <a:srgbClr val="4A3635"/>
                </a:solidFill>
                <a:latin typeface="Myriad Pro" panose="020B0503030403020204" pitchFamily="34" charset="0"/>
              </a:rPr>
              <a:t>You find it in </a:t>
            </a:r>
            <a:r>
              <a:rPr lang="en-US" sz="4000" b="1" dirty="0">
                <a:solidFill>
                  <a:srgbClr val="C8714F"/>
                </a:solidFill>
                <a:latin typeface="Myriad Pro" panose="020B0503030403020204" pitchFamily="34" charset="0"/>
              </a:rPr>
              <a:t>THE END PRODUCT OF YOUR LIFE </a:t>
            </a:r>
            <a:r>
              <a:rPr lang="en-US" sz="2800" dirty="0">
                <a:solidFill>
                  <a:srgbClr val="4A3635"/>
                </a:solidFill>
                <a:latin typeface="Myriad Pro" panose="020B0503030403020204" pitchFamily="34" charset="0"/>
              </a:rPr>
              <a:t>(v.1-3)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956800" y="217714"/>
            <a:ext cx="60234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 Corinthians 3:1-6</a:t>
            </a:r>
          </a:p>
        </p:txBody>
      </p:sp>
    </p:spTree>
    <p:extLst>
      <p:ext uri="{BB962C8B-B14F-4D97-AF65-F5344CB8AC3E}">
        <p14:creationId xmlns:p14="http://schemas.microsoft.com/office/powerpoint/2010/main" val="11780616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986971" y="1306285"/>
            <a:ext cx="1442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How do you </a:t>
            </a:r>
            <a:r>
              <a:rPr lang="en-US" sz="4300" b="1" dirty="0">
                <a:solidFill>
                  <a:srgbClr val="C8714F"/>
                </a:solidFill>
                <a:latin typeface="Myriad Pro" panose="020B0503030403020204" pitchFamily="34" charset="0"/>
              </a:rPr>
              <a:t>FIND YOUR CONFIDENCE </a:t>
            </a:r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when you are being unfairly disparaged</a:t>
            </a:r>
            <a:r>
              <a:rPr lang="en-US" sz="4300" b="1" dirty="0">
                <a:solidFill>
                  <a:schemeClr val="tx1"/>
                </a:solidFill>
                <a:latin typeface="Myriad Pro" panose="020B0503030403020204" pitchFamily="34" charset="0"/>
              </a:rPr>
              <a:t>?</a:t>
            </a:r>
          </a:p>
          <a:p>
            <a:endParaRPr lang="en-US" sz="3200" b="1" dirty="0">
              <a:solidFill>
                <a:srgbClr val="2C5B6F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400" b="1" dirty="0">
                <a:solidFill>
                  <a:srgbClr val="4A3635"/>
                </a:solidFill>
                <a:latin typeface="Myriad Pro" panose="020B0503030403020204" pitchFamily="34" charset="0"/>
              </a:rPr>
              <a:t> </a:t>
            </a:r>
            <a:r>
              <a:rPr lang="en-US" sz="4000" b="1" dirty="0">
                <a:solidFill>
                  <a:srgbClr val="4A3635"/>
                </a:solidFill>
                <a:latin typeface="Myriad Pro" panose="020B0503030403020204" pitchFamily="34" charset="0"/>
              </a:rPr>
              <a:t>You find it in </a:t>
            </a:r>
            <a:r>
              <a:rPr lang="en-US" sz="4000" b="1" dirty="0">
                <a:solidFill>
                  <a:srgbClr val="C8714F"/>
                </a:solidFill>
                <a:latin typeface="Myriad Pro" panose="020B0503030403020204" pitchFamily="34" charset="0"/>
              </a:rPr>
              <a:t>THE END PRODUCT OF YOUR LIFE </a:t>
            </a:r>
            <a:r>
              <a:rPr lang="en-US" sz="2800" dirty="0">
                <a:solidFill>
                  <a:srgbClr val="4A3635"/>
                </a:solidFill>
                <a:latin typeface="Myriad Pro" panose="020B0503030403020204" pitchFamily="34" charset="0"/>
              </a:rPr>
              <a:t>(v.1-3)</a:t>
            </a:r>
          </a:p>
          <a:p>
            <a:pPr marL="930275" indent="-457200">
              <a:buFont typeface="+mj-lt"/>
              <a:buAutoNum type="arabicPeriod"/>
            </a:pPr>
            <a:r>
              <a:rPr lang="en-US" sz="4000" b="1" dirty="0">
                <a:solidFill>
                  <a:srgbClr val="4A3635"/>
                </a:solidFill>
                <a:latin typeface="Myriad Pro" panose="020B0503030403020204" pitchFamily="34" charset="0"/>
              </a:rPr>
              <a:t> You find it in </a:t>
            </a:r>
            <a:r>
              <a:rPr lang="en-US" sz="4000" b="1" dirty="0">
                <a:solidFill>
                  <a:srgbClr val="C8714F"/>
                </a:solidFill>
                <a:latin typeface="Myriad Pro" panose="020B0503030403020204" pitchFamily="34" charset="0"/>
              </a:rPr>
              <a:t>THE SUFFICIENCY OF CHRIST</a:t>
            </a:r>
            <a:r>
              <a:rPr lang="en-US" sz="4000" b="1" dirty="0">
                <a:solidFill>
                  <a:srgbClr val="4A3635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>
                <a:solidFill>
                  <a:srgbClr val="4A3635"/>
                </a:solidFill>
                <a:latin typeface="Myriad Pro" panose="020B0503030403020204" pitchFamily="34" charset="0"/>
              </a:rPr>
              <a:t>(v.4-6)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956800" y="217714"/>
            <a:ext cx="60234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 Corinthians 3:1-6</a:t>
            </a:r>
          </a:p>
        </p:txBody>
      </p:sp>
    </p:spTree>
    <p:extLst>
      <p:ext uri="{BB962C8B-B14F-4D97-AF65-F5344CB8AC3E}">
        <p14:creationId xmlns:p14="http://schemas.microsoft.com/office/powerpoint/2010/main" val="17814165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2Corinthians 3:4-6 (</a:t>
            </a:r>
            <a:r>
              <a:rPr lang="en-US" sz="43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esv</a:t>
            </a:r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rgbClr val="4A3635"/>
              </a:solidFill>
              <a:latin typeface="Myriad Pro" panose="020B0503030403020204" pitchFamily="34" charset="0"/>
            </a:endParaRPr>
          </a:p>
          <a:p>
            <a:r>
              <a:rPr lang="en-US" sz="3800" b="1" baseline="30000" dirty="0">
                <a:latin typeface="Myriad Pro" panose="020B0503030403020204" pitchFamily="34" charset="0"/>
              </a:rPr>
              <a:t>4 </a:t>
            </a:r>
            <a:r>
              <a:rPr lang="en-US" sz="3800" dirty="0">
                <a:latin typeface="Myriad Pro" panose="020B0503030403020204" pitchFamily="34" charset="0"/>
              </a:rPr>
              <a:t>Such is the confidence that we have through Christ toward God. </a:t>
            </a:r>
            <a:r>
              <a:rPr lang="en-US" sz="3800" b="1" baseline="30000" dirty="0">
                <a:latin typeface="Myriad Pro" panose="020B0503030403020204" pitchFamily="34" charset="0"/>
              </a:rPr>
              <a:t>5 </a:t>
            </a:r>
            <a:r>
              <a:rPr lang="en-US" sz="3800" dirty="0">
                <a:latin typeface="Myriad Pro" panose="020B0503030403020204" pitchFamily="34" charset="0"/>
              </a:rPr>
              <a:t>Not that we are sufficient in ourselves to claim anything as coming from us, but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our sufficiency is from God, </a:t>
            </a:r>
            <a:r>
              <a:rPr lang="en-US" sz="3800" b="1" baseline="30000" dirty="0">
                <a:latin typeface="Myriad Pro" panose="020B0503030403020204" pitchFamily="34" charset="0"/>
              </a:rPr>
              <a:t>6 </a:t>
            </a:r>
            <a:r>
              <a:rPr lang="en-US" sz="3800" dirty="0">
                <a:latin typeface="Myriad Pro" panose="020B0503030403020204" pitchFamily="34" charset="0"/>
              </a:rPr>
              <a:t>who has made us sufficient to be ministers of a new covenant, not of the letter but of the Spirit. For the letter kills, but the Spirit gives life.</a:t>
            </a:r>
          </a:p>
        </p:txBody>
      </p:sp>
    </p:spTree>
    <p:extLst>
      <p:ext uri="{BB962C8B-B14F-4D97-AF65-F5344CB8AC3E}">
        <p14:creationId xmlns:p14="http://schemas.microsoft.com/office/powerpoint/2010/main" val="33681692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4519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E62CD-09CC-4872-A28B-F7B86C81D5F4}"/>
              </a:ext>
            </a:extLst>
          </p:cNvPr>
          <p:cNvSpPr txBox="1"/>
          <p:nvPr/>
        </p:nvSpPr>
        <p:spPr>
          <a:xfrm>
            <a:off x="754743" y="2040106"/>
            <a:ext cx="1473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4A3635"/>
                </a:solidFill>
                <a:latin typeface="Myriad Pro" panose="020B0503030403020204" pitchFamily="34" charset="0"/>
              </a:rPr>
              <a:t>Big Idea</a:t>
            </a:r>
          </a:p>
          <a:p>
            <a:endParaRPr lang="en-US" sz="2000" b="1" dirty="0">
              <a:solidFill>
                <a:srgbClr val="2C5B6F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4600" b="1" dirty="0">
                <a:solidFill>
                  <a:srgbClr val="C8714F"/>
                </a:solidFill>
                <a:latin typeface="Myriad Pro" panose="020B0503030403020204" pitchFamily="34" charset="0"/>
              </a:rPr>
              <a:t>CONFIDENCE</a:t>
            </a:r>
            <a:r>
              <a:rPr lang="en-US" sz="4600" b="1" dirty="0">
                <a:solidFill>
                  <a:srgbClr val="4A3635"/>
                </a:solidFill>
                <a:latin typeface="Myriad Pro" panose="020B0503030403020204" pitchFamily="34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latin typeface="Myriad Pro" panose="020B0503030403020204" pitchFamily="34" charset="0"/>
              </a:rPr>
              <a:t>in God </a:t>
            </a:r>
            <a:r>
              <a:rPr lang="en-US" sz="4600" b="1" dirty="0">
                <a:solidFill>
                  <a:srgbClr val="4A3635"/>
                </a:solidFill>
                <a:latin typeface="Myriad Pro" panose="020B0503030403020204" pitchFamily="34" charset="0"/>
              </a:rPr>
              <a:t>is never </a:t>
            </a:r>
            <a:r>
              <a:rPr lang="en-US" sz="4600" b="1" dirty="0">
                <a:solidFill>
                  <a:srgbClr val="C8714F"/>
                </a:solidFill>
                <a:latin typeface="Myriad Pro" panose="020B0503030403020204" pitchFamily="34" charset="0"/>
              </a:rPr>
              <a:t>ARROGANCE, </a:t>
            </a:r>
          </a:p>
          <a:p>
            <a:pPr algn="ctr"/>
            <a:r>
              <a:rPr lang="en-US" sz="4600" b="1" dirty="0">
                <a:solidFill>
                  <a:schemeClr val="tx1"/>
                </a:solidFill>
                <a:latin typeface="Myriad Pro" panose="020B0503030403020204" pitchFamily="34" charset="0"/>
              </a:rPr>
              <a:t>it’s simply </a:t>
            </a:r>
            <a:r>
              <a:rPr lang="en-US" sz="4600" b="1" dirty="0">
                <a:solidFill>
                  <a:srgbClr val="C8714F"/>
                </a:solidFill>
                <a:latin typeface="Myriad Pro" panose="020B0503030403020204" pitchFamily="34" charset="0"/>
              </a:rPr>
              <a:t>INTELLIGENCE!</a:t>
            </a:r>
          </a:p>
          <a:p>
            <a:pPr algn="ctr"/>
            <a:endParaRPr lang="en-US" sz="4600" b="1" dirty="0">
              <a:solidFill>
                <a:srgbClr val="4A3635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6BDD00D-8F4E-47B5-AEDA-670A78F0E0F2}"/>
              </a:ext>
            </a:extLst>
          </p:cNvPr>
          <p:cNvSpPr/>
          <p:nvPr/>
        </p:nvSpPr>
        <p:spPr>
          <a:xfrm rot="16200000">
            <a:off x="5687244" y="1415695"/>
            <a:ext cx="157397" cy="19449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BCCC687-1159-4F59-BF0D-67AD24D48BC4}"/>
              </a:ext>
            </a:extLst>
          </p:cNvPr>
          <p:cNvSpPr/>
          <p:nvPr/>
        </p:nvSpPr>
        <p:spPr>
          <a:xfrm rot="5400000">
            <a:off x="10319233" y="1432628"/>
            <a:ext cx="157397" cy="19449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8AC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981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269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267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282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986971" y="1306285"/>
            <a:ext cx="1442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How do you </a:t>
            </a:r>
            <a:r>
              <a:rPr lang="en-US" sz="4300" b="1" dirty="0">
                <a:solidFill>
                  <a:srgbClr val="C8714F"/>
                </a:solidFill>
                <a:latin typeface="Myriad Pro" panose="020B0503030403020204" pitchFamily="34" charset="0"/>
              </a:rPr>
              <a:t>FIND YOUR CONFIDENCE </a:t>
            </a:r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when you are being unfairly disparaged</a:t>
            </a:r>
            <a:r>
              <a:rPr lang="en-US" sz="4300" b="1" dirty="0">
                <a:solidFill>
                  <a:schemeClr val="tx1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956800" y="217714"/>
            <a:ext cx="60234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 Corinthians 3:1-6</a:t>
            </a:r>
          </a:p>
        </p:txBody>
      </p:sp>
    </p:spTree>
    <p:extLst>
      <p:ext uri="{BB962C8B-B14F-4D97-AF65-F5344CB8AC3E}">
        <p14:creationId xmlns:p14="http://schemas.microsoft.com/office/powerpoint/2010/main" val="36190694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986971" y="1306285"/>
            <a:ext cx="1442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How do you </a:t>
            </a:r>
            <a:r>
              <a:rPr lang="en-US" sz="4300" b="1" dirty="0">
                <a:solidFill>
                  <a:srgbClr val="C8714F"/>
                </a:solidFill>
                <a:latin typeface="Myriad Pro" panose="020B0503030403020204" pitchFamily="34" charset="0"/>
              </a:rPr>
              <a:t>FIND YOUR CONFIDENCE </a:t>
            </a:r>
            <a:r>
              <a:rPr lang="en-US" sz="4300" b="1" dirty="0">
                <a:solidFill>
                  <a:srgbClr val="4A3635"/>
                </a:solidFill>
                <a:latin typeface="Myriad Pro" panose="020B0503030403020204" pitchFamily="34" charset="0"/>
              </a:rPr>
              <a:t>when you are being unfairly disparaged</a:t>
            </a:r>
            <a:r>
              <a:rPr lang="en-US" sz="4300" b="1" dirty="0">
                <a:solidFill>
                  <a:schemeClr val="tx1"/>
                </a:solidFill>
                <a:latin typeface="Myriad Pro" panose="020B0503030403020204" pitchFamily="34" charset="0"/>
              </a:rPr>
              <a:t>?</a:t>
            </a:r>
          </a:p>
          <a:p>
            <a:endParaRPr lang="en-US" sz="3200" b="1" dirty="0">
              <a:solidFill>
                <a:srgbClr val="2C5B6F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400" b="1" dirty="0">
                <a:solidFill>
                  <a:srgbClr val="4A3635"/>
                </a:solidFill>
                <a:latin typeface="Myriad Pro" panose="020B0503030403020204" pitchFamily="34" charset="0"/>
              </a:rPr>
              <a:t> </a:t>
            </a:r>
            <a:r>
              <a:rPr lang="en-US" sz="4000" b="1" dirty="0">
                <a:solidFill>
                  <a:srgbClr val="4A3635"/>
                </a:solidFill>
                <a:latin typeface="Myriad Pro" panose="020B0503030403020204" pitchFamily="34" charset="0"/>
              </a:rPr>
              <a:t>You find it in </a:t>
            </a:r>
            <a:r>
              <a:rPr lang="en-US" sz="4000" b="1" dirty="0">
                <a:solidFill>
                  <a:srgbClr val="C8714F"/>
                </a:solidFill>
                <a:latin typeface="Myriad Pro" panose="020B0503030403020204" pitchFamily="34" charset="0"/>
              </a:rPr>
              <a:t>THE END PRODUCT OF YOUR LIFE </a:t>
            </a:r>
            <a:r>
              <a:rPr lang="en-US" sz="2800" dirty="0">
                <a:solidFill>
                  <a:srgbClr val="4A3635"/>
                </a:solidFill>
                <a:latin typeface="Myriad Pro" panose="020B0503030403020204" pitchFamily="34" charset="0"/>
              </a:rPr>
              <a:t>(v.1-3)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956800" y="217714"/>
            <a:ext cx="60234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 Corinthians 3:1-6</a:t>
            </a:r>
          </a:p>
        </p:txBody>
      </p:sp>
    </p:spTree>
    <p:extLst>
      <p:ext uri="{BB962C8B-B14F-4D97-AF65-F5344CB8AC3E}">
        <p14:creationId xmlns:p14="http://schemas.microsoft.com/office/powerpoint/2010/main" val="9815698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2Corinthians 3:1-3 (</a:t>
            </a:r>
            <a:r>
              <a:rPr lang="en-US" sz="43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esv</a:t>
            </a:r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rgbClr val="4A3635"/>
              </a:solidFill>
              <a:latin typeface="Myriad Pro" panose="020B0503030403020204" pitchFamily="34" charset="0"/>
            </a:endParaRPr>
          </a:p>
          <a:p>
            <a:r>
              <a:rPr lang="en-US" sz="3800" dirty="0">
                <a:latin typeface="Myriad Pro" panose="020B0503030403020204" pitchFamily="34" charset="0"/>
              </a:rPr>
              <a:t>Are we beginning to commend ourselves again? Or do we need, as some do, letters of recommendation to you, or from you? </a:t>
            </a:r>
            <a:r>
              <a:rPr lang="en-US" sz="3800" b="1" baseline="30000" dirty="0">
                <a:latin typeface="Myriad Pro" panose="020B0503030403020204" pitchFamily="34" charset="0"/>
              </a:rPr>
              <a:t>2 </a:t>
            </a:r>
            <a:r>
              <a:rPr lang="en-US" sz="3800" dirty="0">
                <a:latin typeface="Myriad Pro" panose="020B0503030403020204" pitchFamily="34" charset="0"/>
              </a:rPr>
              <a:t>You yourselves are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our letter of recommendation, </a:t>
            </a:r>
            <a:r>
              <a:rPr lang="en-US" sz="3800" dirty="0">
                <a:latin typeface="Myriad Pro" panose="020B0503030403020204" pitchFamily="34" charset="0"/>
              </a:rPr>
              <a:t>written on our hearts, to be known and read by all. </a:t>
            </a:r>
            <a:r>
              <a:rPr lang="en-US" sz="3800" b="1" baseline="30000" dirty="0">
                <a:latin typeface="Myriad Pro" panose="020B0503030403020204" pitchFamily="34" charset="0"/>
              </a:rPr>
              <a:t>3 </a:t>
            </a:r>
            <a:r>
              <a:rPr lang="en-US" sz="3800" dirty="0">
                <a:latin typeface="Myriad Pro" panose="020B0503030403020204" pitchFamily="34" charset="0"/>
              </a:rPr>
              <a:t>And you show that you are a letter from Christ delivered by us, written not with ink but with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the Spirit </a:t>
            </a:r>
            <a:r>
              <a:rPr lang="en-US" sz="3800" dirty="0">
                <a:latin typeface="Myriad Pro" panose="020B0503030403020204" pitchFamily="34" charset="0"/>
              </a:rPr>
              <a:t>of the living God, not on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tablets of stone </a:t>
            </a:r>
            <a:r>
              <a:rPr lang="en-US" sz="3800" dirty="0">
                <a:latin typeface="Myriad Pro" panose="020B0503030403020204" pitchFamily="34" charset="0"/>
              </a:rPr>
              <a:t>but on tablets of human hearts.</a:t>
            </a:r>
          </a:p>
        </p:txBody>
      </p:sp>
    </p:spTree>
    <p:extLst>
      <p:ext uri="{BB962C8B-B14F-4D97-AF65-F5344CB8AC3E}">
        <p14:creationId xmlns:p14="http://schemas.microsoft.com/office/powerpoint/2010/main" val="38682493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94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Jeremiah 31:31-33 (</a:t>
            </a:r>
            <a:r>
              <a:rPr lang="en-US" sz="43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esv</a:t>
            </a:r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rgbClr val="4A3635"/>
              </a:solidFill>
              <a:latin typeface="Myriad Pro" panose="020B0503030403020204" pitchFamily="34" charset="0"/>
            </a:endParaRPr>
          </a:p>
          <a:p>
            <a:r>
              <a:rPr lang="en-US" sz="3800" b="1" baseline="30000" dirty="0">
                <a:latin typeface="Myriad Pro" panose="020B0503030403020204" pitchFamily="34" charset="0"/>
              </a:rPr>
              <a:t>31 </a:t>
            </a:r>
            <a:r>
              <a:rPr lang="en-US" sz="3800" dirty="0">
                <a:latin typeface="Myriad Pro" panose="020B0503030403020204" pitchFamily="34" charset="0"/>
              </a:rPr>
              <a:t>“Behold, the days are coming, declares the Lord, when I will make a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new covenant </a:t>
            </a:r>
            <a:r>
              <a:rPr lang="en-US" sz="3800" dirty="0">
                <a:latin typeface="Myriad Pro" panose="020B0503030403020204" pitchFamily="34" charset="0"/>
              </a:rPr>
              <a:t>with the house of Israel and the house of Judah, </a:t>
            </a:r>
            <a:r>
              <a:rPr lang="en-US" sz="3800" b="1" baseline="30000" dirty="0">
                <a:latin typeface="Myriad Pro" panose="020B0503030403020204" pitchFamily="34" charset="0"/>
              </a:rPr>
              <a:t>32 </a:t>
            </a:r>
            <a:r>
              <a:rPr lang="en-US" sz="3800" dirty="0">
                <a:latin typeface="Myriad Pro" panose="020B0503030403020204" pitchFamily="34" charset="0"/>
              </a:rPr>
              <a:t>not like the covenant that I made with their fathers on the day when I took them by the hand to bring them out of the land of Egypt, my covenant that they broke, though I was their husband, declares the Lord. </a:t>
            </a:r>
            <a:r>
              <a:rPr lang="en-US" sz="3800" b="1" baseline="30000" dirty="0">
                <a:latin typeface="Myriad Pro" panose="020B0503030403020204" pitchFamily="34" charset="0"/>
              </a:rPr>
              <a:t>33 </a:t>
            </a:r>
            <a:r>
              <a:rPr lang="en-US" sz="3800" dirty="0">
                <a:latin typeface="Myriad Pro" panose="020B0503030403020204" pitchFamily="34" charset="0"/>
              </a:rPr>
              <a:t>For this is the covenant that I will make with the house of Israel after those days, declares the Lord: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I will put my law within them, and I will write it on their hearts. And I will be their God, and they shall be my people. </a:t>
            </a:r>
            <a:endParaRPr lang="en-US" sz="3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418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Jeremiah 31:34 (</a:t>
            </a:r>
            <a:r>
              <a:rPr lang="en-US" sz="4300" b="1" i="1" dirty="0" err="1">
                <a:solidFill>
                  <a:srgbClr val="C8714F"/>
                </a:solidFill>
                <a:latin typeface="Myriad Pro" panose="020B0503030403020204" pitchFamily="34" charset="0"/>
              </a:rPr>
              <a:t>esv</a:t>
            </a:r>
            <a:r>
              <a:rPr lang="en-US" sz="43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rgbClr val="4A3635"/>
              </a:solidFill>
              <a:latin typeface="Myriad Pro" panose="020B0503030403020204" pitchFamily="34" charset="0"/>
            </a:endParaRPr>
          </a:p>
          <a:p>
            <a:r>
              <a:rPr lang="en-US" sz="3800" b="1" baseline="30000" dirty="0">
                <a:latin typeface="Myriad Pro" panose="020B0503030403020204" pitchFamily="34" charset="0"/>
              </a:rPr>
              <a:t>34 </a:t>
            </a:r>
            <a:r>
              <a:rPr lang="en-US" sz="3800" dirty="0">
                <a:latin typeface="Myriad Pro" panose="020B0503030403020204" pitchFamily="34" charset="0"/>
              </a:rPr>
              <a:t>And no longer shall each one teach his neighbor and each his brother, saying, ‘Know the Lord,’ </a:t>
            </a:r>
            <a:r>
              <a:rPr lang="en-US" sz="3800" b="1" i="1" dirty="0">
                <a:solidFill>
                  <a:srgbClr val="C8714F"/>
                </a:solidFill>
                <a:latin typeface="Myriad Pro" panose="020B0503030403020204" pitchFamily="34" charset="0"/>
              </a:rPr>
              <a:t>for they shall all know me, </a:t>
            </a:r>
            <a:r>
              <a:rPr lang="en-US" sz="3800" dirty="0">
                <a:latin typeface="Myriad Pro" panose="020B0503030403020204" pitchFamily="34" charset="0"/>
              </a:rPr>
              <a:t>from the least of them to the greatest, declares the Lord. For I will forgive their iniquity, and I will remember their sin no more.”</a:t>
            </a:r>
          </a:p>
        </p:txBody>
      </p:sp>
    </p:spTree>
    <p:extLst>
      <p:ext uri="{BB962C8B-B14F-4D97-AF65-F5344CB8AC3E}">
        <p14:creationId xmlns:p14="http://schemas.microsoft.com/office/powerpoint/2010/main" val="19268609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80982</TotalTime>
  <Words>660</Words>
  <Application>Microsoft Macintosh PowerPoint</Application>
  <PresentationFormat>Custom</PresentationFormat>
  <Paragraphs>34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Harada</dc:creator>
  <cp:lastModifiedBy>Microsoft Office User</cp:lastModifiedBy>
  <cp:revision>381</cp:revision>
  <dcterms:modified xsi:type="dcterms:W3CDTF">2024-10-27T13:57:40Z</dcterms:modified>
</cp:coreProperties>
</file>