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499" r:id="rId3"/>
    <p:sldId id="556" r:id="rId4"/>
    <p:sldId id="576" r:id="rId5"/>
    <p:sldId id="578" r:id="rId6"/>
    <p:sldId id="550" r:id="rId7"/>
    <p:sldId id="566" r:id="rId8"/>
    <p:sldId id="579" r:id="rId9"/>
    <p:sldId id="580" r:id="rId10"/>
    <p:sldId id="551" r:id="rId11"/>
    <p:sldId id="562" r:id="rId12"/>
    <p:sldId id="577" r:id="rId13"/>
    <p:sldId id="538" r:id="rId14"/>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14F"/>
    <a:srgbClr val="4A3635"/>
    <a:srgbClr val="8AC0AF"/>
    <a:srgbClr val="2C5B6F"/>
    <a:srgbClr val="5E867D"/>
    <a:srgbClr val="87B9CF"/>
    <a:srgbClr val="3E7363"/>
    <a:srgbClr val="397BB7"/>
    <a:srgbClr val="AA64D4"/>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6341"/>
  </p:normalViewPr>
  <p:slideViewPr>
    <p:cSldViewPr snapToGrid="0" snapToObjects="1">
      <p:cViewPr varScale="1">
        <p:scale>
          <a:sx n="93" d="100"/>
          <a:sy n="93" d="100"/>
        </p:scale>
        <p:origin x="616" y="21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5869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392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6003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06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6348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237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032000" y="1496484"/>
            <a:ext cx="12192000" cy="3183467"/>
          </a:xfrm>
          <a:prstGeom prst="rect">
            <a:avLst/>
          </a:prstGeom>
        </p:spPr>
        <p:txBody>
          <a:bodyPr anchor="b"/>
          <a:lstStyle>
            <a:lvl1pPr algn="ctr">
              <a:defRPr sz="8000"/>
            </a:lvl1pPr>
          </a:lstStyle>
          <a:p>
            <a:r>
              <a:t>Title Text</a:t>
            </a:r>
          </a:p>
        </p:txBody>
      </p:sp>
      <p:sp>
        <p:nvSpPr>
          <p:cNvPr id="12" name="Body Level One…"/>
          <p:cNvSpPr txBox="1">
            <a:spLocks noGrp="1"/>
          </p:cNvSpPr>
          <p:nvPr>
            <p:ph type="body" sz="quarter" idx="1"/>
          </p:nvPr>
        </p:nvSpPr>
        <p:spPr>
          <a:xfrm>
            <a:off x="2032000" y="4802716"/>
            <a:ext cx="12192000" cy="2207684"/>
          </a:xfrm>
          <a:prstGeom prst="rect">
            <a:avLst/>
          </a:prstGeom>
        </p:spPr>
        <p:txBody>
          <a:bodyPr/>
          <a:lstStyle>
            <a:lvl1pPr marL="0" indent="0" algn="ctr">
              <a:buSzTx/>
              <a:buFontTx/>
              <a:buNone/>
              <a:defRPr sz="3200"/>
            </a:lvl1pPr>
            <a:lvl2pPr marL="0" indent="609584" algn="ctr">
              <a:buSzTx/>
              <a:buFontTx/>
              <a:buNone/>
              <a:defRPr sz="3200"/>
            </a:lvl2pPr>
            <a:lvl3pPr marL="0" indent="1219169" algn="ctr">
              <a:buSzTx/>
              <a:buFontTx/>
              <a:buNone/>
              <a:defRPr sz="3200"/>
            </a:lvl3pPr>
            <a:lvl4pPr marL="0" indent="1828754" algn="ctr">
              <a:buSzTx/>
              <a:buFontTx/>
              <a:buNone/>
              <a:defRPr sz="3200"/>
            </a:lvl4pPr>
            <a:lvl5pPr marL="0" indent="2438338" algn="ctr">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73" name="Body Level One…"/>
          <p:cNvSpPr txBox="1">
            <a:spLocks noGrp="1"/>
          </p:cNvSpPr>
          <p:nvPr>
            <p:ph type="body" sz="half" idx="1"/>
          </p:nvPr>
        </p:nvSpPr>
        <p:spPr>
          <a:xfrm>
            <a:off x="6910916" y="1316567"/>
            <a:ext cx="8229601" cy="6498167"/>
          </a:xfrm>
          <a:prstGeom prst="rect">
            <a:avLst/>
          </a:prstGeom>
        </p:spPr>
        <p:txBody>
          <a:bodyPr/>
          <a:lstStyle>
            <a:lvl1pPr>
              <a:defRPr sz="4200"/>
            </a:lvl1pPr>
            <a:lvl2pPr marL="955565" indent="-345980">
              <a:defRPr sz="4200"/>
            </a:lvl2pPr>
            <a:lvl3pPr marL="1619209" indent="-400039">
              <a:defRPr sz="4200"/>
            </a:lvl3pPr>
            <a:lvl4pPr marL="2321111" indent="-492356">
              <a:defRPr sz="4200"/>
            </a:lvl4pPr>
            <a:lvl5pPr marL="2930695" indent="-492356">
              <a:defRPr sz="4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1119717" y="2743200"/>
            <a:ext cx="5242985" cy="5082117"/>
          </a:xfrm>
          <a:prstGeom prst="rect">
            <a:avLst/>
          </a:prstGeom>
        </p:spPr>
        <p:txBody>
          <a:bodyPr/>
          <a:lstStyle/>
          <a:p>
            <a:pPr marL="0" indent="0">
              <a:buSzTx/>
              <a:buFontTx/>
              <a:buNone/>
              <a:defRPr sz="21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119717" y="609600"/>
            <a:ext cx="5242985" cy="2133600"/>
          </a:xfrm>
          <a:prstGeom prst="rect">
            <a:avLst/>
          </a:prstGeom>
        </p:spPr>
        <p:txBody>
          <a:bodyPr anchor="b"/>
          <a:lstStyle>
            <a:lvl1pPr>
              <a:defRPr sz="4200"/>
            </a:lvl1pPr>
          </a:lstStyle>
          <a:p>
            <a:r>
              <a:t>Title Text</a:t>
            </a:r>
          </a:p>
        </p:txBody>
      </p:sp>
      <p:sp>
        <p:nvSpPr>
          <p:cNvPr id="83" name="Picture Placeholder 2"/>
          <p:cNvSpPr>
            <a:spLocks noGrp="1"/>
          </p:cNvSpPr>
          <p:nvPr>
            <p:ph type="pic" sz="half" idx="21"/>
          </p:nvPr>
        </p:nvSpPr>
        <p:spPr>
          <a:xfrm>
            <a:off x="6910916" y="1316567"/>
            <a:ext cx="8229601" cy="6498167"/>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119717" y="2743200"/>
            <a:ext cx="5242985" cy="5082117"/>
          </a:xfrm>
          <a:prstGeom prst="rect">
            <a:avLst/>
          </a:prstGeom>
        </p:spPr>
        <p:txBody>
          <a:bodyPr/>
          <a:lstStyle>
            <a:lvl1pPr marL="0" indent="0">
              <a:buSzTx/>
              <a:buFontTx/>
              <a:buNone/>
              <a:defRPr sz="2100"/>
            </a:lvl1pPr>
            <a:lvl2pPr marL="0" indent="609584">
              <a:buSzTx/>
              <a:buFontTx/>
              <a:buNone/>
              <a:defRPr sz="2100"/>
            </a:lvl2pPr>
            <a:lvl3pPr marL="0" indent="1219169">
              <a:buSzTx/>
              <a:buFontTx/>
              <a:buNone/>
              <a:defRPr sz="2100"/>
            </a:lvl3pPr>
            <a:lvl4pPr marL="0" indent="1828754">
              <a:buSzTx/>
              <a:buFontTx/>
              <a:buNone/>
              <a:defRPr sz="2100"/>
            </a:lvl4pPr>
            <a:lvl5pPr marL="0" indent="2438338">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17600" y="486833"/>
            <a:ext cx="14020800" cy="1767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1117600" y="2434166"/>
            <a:ext cx="14020800" cy="58017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4828281" y="8568253"/>
            <a:ext cx="310119" cy="300594"/>
          </a:xfrm>
          <a:prstGeom prst="rect">
            <a:avLst/>
          </a:prstGeom>
          <a:ln w="12700">
            <a:miter lim="400000"/>
          </a:ln>
        </p:spPr>
        <p:txBody>
          <a:bodyPr wrap="none" lIns="45719" rIns="45719"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Lst>
  <p:transition spd="med"/>
  <p:txStyles>
    <p:titleStyle>
      <a:lvl1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1pPr>
      <a:lvl2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2pPr>
      <a:lvl3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3pPr>
      <a:lvl4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4pPr>
      <a:lvl5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5pPr>
      <a:lvl6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6pPr>
      <a:lvl7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7pPr>
      <a:lvl8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8pPr>
      <a:lvl9pPr marL="0" marR="0" indent="0" algn="l" defTabSz="1219169" rtl="0" latinLnBrk="0">
        <a:lnSpc>
          <a:spcPct val="90000"/>
        </a:lnSpc>
        <a:spcBef>
          <a:spcPts val="0"/>
        </a:spcBef>
        <a:spcAft>
          <a:spcPts val="0"/>
        </a:spcAft>
        <a:buClrTx/>
        <a:buSzTx/>
        <a:buFontTx/>
        <a:buNone/>
        <a:tabLst/>
        <a:defRPr sz="5800" b="0" i="0" u="none" strike="noStrike" cap="none" spc="0" baseline="0">
          <a:solidFill>
            <a:srgbClr val="000000"/>
          </a:solidFill>
          <a:uFillTx/>
          <a:latin typeface="+mn-lt"/>
          <a:ea typeface="+mn-ea"/>
          <a:cs typeface="+mn-cs"/>
          <a:sym typeface="Calibri"/>
        </a:defRPr>
      </a:lvl9pPr>
    </p:titleStyle>
    <p:bodyStyle>
      <a:lvl1pPr marL="304792" marR="0" indent="-30479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1pPr>
      <a:lvl2pPr marL="962000" marR="0" indent="-352415"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2pPr>
      <a:lvl3pPr marL="1652912" marR="0" indent="-433742"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3pPr>
      <a:lvl4pPr marL="2298642"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4pPr>
      <a:lvl5pPr marL="290822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5pPr>
      <a:lvl6pPr marL="351781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6pPr>
      <a:lvl7pPr marL="4127396"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7pPr>
      <a:lvl8pPr marL="4736981"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8pPr>
      <a:lvl9pPr marL="5346565" marR="0" indent="-469887" algn="l" defTabSz="1219169" rtl="0" latinLnBrk="0">
        <a:lnSpc>
          <a:spcPct val="90000"/>
        </a:lnSpc>
        <a:spcBef>
          <a:spcPts val="1300"/>
        </a:spcBef>
        <a:spcAft>
          <a:spcPts val="0"/>
        </a:spcAft>
        <a:buClrTx/>
        <a:buSzPct val="100000"/>
        <a:buFont typeface="Arial"/>
        <a:buChar char="•"/>
        <a:tabLst/>
        <a:defRPr sz="37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7340471"/>
          </a:xfrm>
          <a:prstGeom prst="rect">
            <a:avLst/>
          </a:prstGeom>
          <a:noFill/>
        </p:spPr>
        <p:txBody>
          <a:bodyPr wrap="square" rtlCol="0">
            <a:spAutoFit/>
          </a:bodyPr>
          <a:lstStyle/>
          <a:p>
            <a:r>
              <a:rPr lang="en-US" sz="4300" b="1" i="1" dirty="0">
                <a:solidFill>
                  <a:srgbClr val="C8714F"/>
                </a:solidFill>
                <a:latin typeface="Myriad Pro" panose="020B0503030403020204" pitchFamily="34" charset="0"/>
              </a:rPr>
              <a:t>2Corinthians 3:12-18 (</a:t>
            </a:r>
            <a:r>
              <a:rPr lang="en-US" sz="4300" b="1" i="1" dirty="0" err="1">
                <a:solidFill>
                  <a:srgbClr val="C8714F"/>
                </a:solidFill>
                <a:latin typeface="Myriad Pro" panose="020B0503030403020204" pitchFamily="34" charset="0"/>
              </a:rPr>
              <a:t>esv</a:t>
            </a:r>
            <a:r>
              <a:rPr lang="en-US" sz="4300" b="1" i="1" dirty="0">
                <a:solidFill>
                  <a:srgbClr val="C8714F"/>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3800" b="1" baseline="30000" dirty="0">
                <a:latin typeface="Myriad Pro" panose="020B0503030403020204" pitchFamily="34" charset="0"/>
              </a:rPr>
              <a:t>12 </a:t>
            </a:r>
            <a:r>
              <a:rPr lang="en-US" sz="3800" dirty="0">
                <a:latin typeface="Myriad Pro" panose="020B0503030403020204" pitchFamily="34" charset="0"/>
              </a:rPr>
              <a:t>Since we have such a hope, we are </a:t>
            </a:r>
            <a:r>
              <a:rPr lang="en-US" sz="3800" b="1" i="1" dirty="0">
                <a:solidFill>
                  <a:srgbClr val="C8714F"/>
                </a:solidFill>
                <a:latin typeface="Myriad Pro" panose="020B0503030403020204" pitchFamily="34" charset="0"/>
              </a:rPr>
              <a:t>very bold,</a:t>
            </a:r>
            <a:r>
              <a:rPr lang="en-US" sz="3800" dirty="0">
                <a:latin typeface="Myriad Pro" panose="020B0503030403020204" pitchFamily="34" charset="0"/>
              </a:rPr>
              <a:t> </a:t>
            </a:r>
            <a:r>
              <a:rPr lang="en-US" sz="3800" b="1" baseline="30000" dirty="0">
                <a:latin typeface="Myriad Pro" panose="020B0503030403020204" pitchFamily="34" charset="0"/>
              </a:rPr>
              <a:t>13 </a:t>
            </a:r>
            <a:r>
              <a:rPr lang="en-US" sz="3800" dirty="0">
                <a:latin typeface="Myriad Pro" panose="020B0503030403020204" pitchFamily="34" charset="0"/>
              </a:rPr>
              <a:t>not like Moses, who would put a veil over his face so that the Israelites might not gaze at the outcome of what was being brought to an end. </a:t>
            </a:r>
            <a:r>
              <a:rPr lang="en-US" sz="3800" b="1" baseline="30000" dirty="0">
                <a:latin typeface="Myriad Pro" panose="020B0503030403020204" pitchFamily="34" charset="0"/>
              </a:rPr>
              <a:t>14 </a:t>
            </a:r>
            <a:r>
              <a:rPr lang="en-US" sz="3800" dirty="0">
                <a:latin typeface="Myriad Pro" panose="020B0503030403020204" pitchFamily="34" charset="0"/>
              </a:rPr>
              <a:t>But their minds were hardened. For to this day, when they read the old covenant, that same veil remains </a:t>
            </a:r>
            <a:r>
              <a:rPr lang="en-US" sz="3800" dirty="0" err="1">
                <a:latin typeface="Myriad Pro" panose="020B0503030403020204" pitchFamily="34" charset="0"/>
              </a:rPr>
              <a:t>unlifted</a:t>
            </a:r>
            <a:r>
              <a:rPr lang="en-US" sz="3800" dirty="0">
                <a:latin typeface="Myriad Pro" panose="020B0503030403020204" pitchFamily="34" charset="0"/>
              </a:rPr>
              <a:t>, because only through Christ is it taken away. </a:t>
            </a:r>
            <a:r>
              <a:rPr lang="en-US" sz="3800" b="1" baseline="30000" dirty="0">
                <a:latin typeface="Myriad Pro" panose="020B0503030403020204" pitchFamily="34" charset="0"/>
              </a:rPr>
              <a:t>15 </a:t>
            </a:r>
            <a:r>
              <a:rPr lang="en-US" sz="3800" dirty="0">
                <a:latin typeface="Myriad Pro" panose="020B0503030403020204" pitchFamily="34" charset="0"/>
              </a:rPr>
              <a:t>Yes, to this day whenever Moses is read a veil lies over their hearts. </a:t>
            </a:r>
            <a:r>
              <a:rPr lang="en-US" sz="3800" b="1" baseline="30000" dirty="0">
                <a:latin typeface="Myriad Pro" panose="020B0503030403020204" pitchFamily="34" charset="0"/>
              </a:rPr>
              <a:t>16 </a:t>
            </a:r>
            <a:r>
              <a:rPr lang="en-US" sz="3800" dirty="0">
                <a:latin typeface="Myriad Pro" panose="020B0503030403020204" pitchFamily="34" charset="0"/>
              </a:rPr>
              <a:t>But when one turns to the Lord, </a:t>
            </a:r>
            <a:r>
              <a:rPr lang="en-US" sz="3800" b="1" i="1" dirty="0">
                <a:solidFill>
                  <a:srgbClr val="C8714F"/>
                </a:solidFill>
                <a:latin typeface="Myriad Pro" panose="020B0503030403020204" pitchFamily="34" charset="0"/>
              </a:rPr>
              <a:t>the veil is removed.</a:t>
            </a:r>
            <a:r>
              <a:rPr lang="en-US" sz="3800" dirty="0">
                <a:latin typeface="Myriad Pro" panose="020B0503030403020204" pitchFamily="34" charset="0"/>
              </a:rPr>
              <a:t> </a:t>
            </a:r>
            <a:r>
              <a:rPr lang="en-US" sz="3800" b="1" baseline="30000" dirty="0">
                <a:latin typeface="Myriad Pro" panose="020B0503030403020204" pitchFamily="34" charset="0"/>
              </a:rPr>
              <a:t>17 </a:t>
            </a:r>
            <a:r>
              <a:rPr lang="en-US" sz="3800" dirty="0">
                <a:latin typeface="Myriad Pro" panose="020B0503030403020204" pitchFamily="34" charset="0"/>
              </a:rPr>
              <a:t>Now the Lord is the Spirit, and where the Spirit of the Lord is, there is freedom. </a:t>
            </a:r>
            <a:r>
              <a:rPr lang="en-US" sz="3800" b="1" baseline="30000" dirty="0">
                <a:latin typeface="Myriad Pro" panose="020B0503030403020204" pitchFamily="34" charset="0"/>
              </a:rPr>
              <a:t>18 </a:t>
            </a:r>
            <a:r>
              <a:rPr lang="en-US" sz="3800" dirty="0">
                <a:latin typeface="Myriad Pro" panose="020B0503030403020204" pitchFamily="34" charset="0"/>
              </a:rPr>
              <a:t>And we all, with unveiled face, beholding the glory of the Lord, are being transformed into the same image from one degree of glory to another. For this comes from the Lord who is the Spirit.</a:t>
            </a:r>
          </a:p>
        </p:txBody>
      </p:sp>
    </p:spTree>
    <p:extLst>
      <p:ext uri="{BB962C8B-B14F-4D97-AF65-F5344CB8AC3E}">
        <p14:creationId xmlns:p14="http://schemas.microsoft.com/office/powerpoint/2010/main" val="33681692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4519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FE62CD-09CC-4872-A28B-F7B86C81D5F4}"/>
              </a:ext>
            </a:extLst>
          </p:cNvPr>
          <p:cNvSpPr txBox="1"/>
          <p:nvPr/>
        </p:nvSpPr>
        <p:spPr>
          <a:xfrm>
            <a:off x="754743" y="2040106"/>
            <a:ext cx="14732000" cy="3231654"/>
          </a:xfrm>
          <a:prstGeom prst="rect">
            <a:avLst/>
          </a:prstGeom>
          <a:noFill/>
        </p:spPr>
        <p:txBody>
          <a:bodyPr wrap="square" rtlCol="0">
            <a:spAutoFit/>
          </a:bodyPr>
          <a:lstStyle/>
          <a:p>
            <a:pPr algn="ctr"/>
            <a:r>
              <a:rPr lang="en-US" sz="4600" b="1" dirty="0">
                <a:solidFill>
                  <a:srgbClr val="4A3635"/>
                </a:solidFill>
                <a:latin typeface="Myriad Pro" panose="020B0503030403020204" pitchFamily="34" charset="0"/>
              </a:rPr>
              <a:t>Big Idea</a:t>
            </a:r>
          </a:p>
          <a:p>
            <a:endParaRPr lang="en-US" sz="2000" b="1" dirty="0">
              <a:solidFill>
                <a:srgbClr val="2C5B6F"/>
              </a:solidFill>
              <a:latin typeface="Myriad Pro" panose="020B0503030403020204" pitchFamily="34" charset="0"/>
            </a:endParaRPr>
          </a:p>
          <a:p>
            <a:pPr algn="ctr"/>
            <a:r>
              <a:rPr lang="en-US" sz="4600" b="1" dirty="0">
                <a:solidFill>
                  <a:schemeClr val="tx1"/>
                </a:solidFill>
                <a:latin typeface="Myriad Pro" panose="020B0503030403020204" pitchFamily="34" charset="0"/>
              </a:rPr>
              <a:t>If the object of your faith has </a:t>
            </a:r>
            <a:r>
              <a:rPr lang="en-US" sz="4600" b="1" dirty="0">
                <a:solidFill>
                  <a:srgbClr val="C8714F"/>
                </a:solidFill>
                <a:latin typeface="Myriad Pro" panose="020B0503030403020204" pitchFamily="34" charset="0"/>
              </a:rPr>
              <a:t>GREATER SPLENDER, </a:t>
            </a:r>
          </a:p>
          <a:p>
            <a:pPr algn="ctr"/>
            <a:r>
              <a:rPr lang="en-US" sz="4600" b="1" dirty="0">
                <a:solidFill>
                  <a:schemeClr val="tx1"/>
                </a:solidFill>
                <a:latin typeface="Myriad Pro" panose="020B0503030403020204" pitchFamily="34" charset="0"/>
              </a:rPr>
              <a:t>it should bring about </a:t>
            </a:r>
            <a:r>
              <a:rPr lang="en-US" sz="4600" b="1" dirty="0">
                <a:solidFill>
                  <a:srgbClr val="C8714F"/>
                </a:solidFill>
                <a:latin typeface="Myriad Pro" panose="020B0503030403020204" pitchFamily="34" charset="0"/>
              </a:rPr>
              <a:t>GREATER BOLDNESS!</a:t>
            </a:r>
          </a:p>
          <a:p>
            <a:pPr algn="ctr"/>
            <a:endParaRPr lang="en-US" sz="4600" b="1" dirty="0">
              <a:solidFill>
                <a:srgbClr val="4A3635"/>
              </a:solidFill>
              <a:latin typeface="Myriad Pro" panose="020B0503030403020204" pitchFamily="34" charset="0"/>
            </a:endParaRPr>
          </a:p>
        </p:txBody>
      </p:sp>
      <p:sp>
        <p:nvSpPr>
          <p:cNvPr id="3" name="Triangle 2">
            <a:extLst>
              <a:ext uri="{FF2B5EF4-FFF2-40B4-BE49-F238E27FC236}">
                <a16:creationId xmlns:a16="http://schemas.microsoft.com/office/drawing/2014/main" id="{96BDD00D-8F4E-47B5-AEDA-670A78F0E0F2}"/>
              </a:ext>
            </a:extLst>
          </p:cNvPr>
          <p:cNvSpPr/>
          <p:nvPr/>
        </p:nvSpPr>
        <p:spPr>
          <a:xfrm rot="16200000">
            <a:off x="5687244" y="1415695"/>
            <a:ext cx="157397" cy="1944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riangle 3">
            <a:extLst>
              <a:ext uri="{FF2B5EF4-FFF2-40B4-BE49-F238E27FC236}">
                <a16:creationId xmlns:a16="http://schemas.microsoft.com/office/drawing/2014/main" id="{1BCCC687-1159-4F59-BF0D-67AD24D48BC4}"/>
              </a:ext>
            </a:extLst>
          </p:cNvPr>
          <p:cNvSpPr/>
          <p:nvPr/>
        </p:nvSpPr>
        <p:spPr>
          <a:xfrm rot="5400000">
            <a:off x="10319233" y="1432628"/>
            <a:ext cx="157397" cy="194497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8AC0AF"/>
              </a:solidFill>
            </a:endParaRPr>
          </a:p>
        </p:txBody>
      </p:sp>
    </p:spTree>
    <p:extLst>
      <p:ext uri="{BB962C8B-B14F-4D97-AF65-F5344CB8AC3E}">
        <p14:creationId xmlns:p14="http://schemas.microsoft.com/office/powerpoint/2010/main" val="13838313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269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7267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282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1908215"/>
          </a:xfrm>
          <a:prstGeom prst="rect">
            <a:avLst/>
          </a:prstGeom>
          <a:noFill/>
        </p:spPr>
        <p:txBody>
          <a:bodyPr wrap="square" rtlCol="0">
            <a:spAutoFit/>
          </a:bodyPr>
          <a:lstStyle/>
          <a:p>
            <a:r>
              <a:rPr lang="en-US" sz="4300" b="1" dirty="0">
                <a:solidFill>
                  <a:srgbClr val="4A3635"/>
                </a:solidFill>
                <a:latin typeface="Myriad Pro" panose="020B0503030403020204" pitchFamily="34" charset="0"/>
              </a:rPr>
              <a:t>Why should believers today walk around with more </a:t>
            </a:r>
            <a:r>
              <a:rPr lang="en-US" sz="4300" b="1" dirty="0">
                <a:solidFill>
                  <a:srgbClr val="C8714F"/>
                </a:solidFill>
                <a:latin typeface="Myriad Pro" panose="020B0503030403020204" pitchFamily="34" charset="0"/>
              </a:rPr>
              <a:t>BOLDNESS THAN MOSES?</a:t>
            </a:r>
          </a:p>
          <a:p>
            <a:endParaRPr lang="en-US" sz="3200" b="1" dirty="0">
              <a:solidFill>
                <a:srgbClr val="2C5B6F"/>
              </a:solidFill>
              <a:latin typeface="Myriad Pro" panose="020B0503030403020204" pitchFamily="34" charset="0"/>
            </a:endParaRP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3:7-18</a:t>
            </a:r>
          </a:p>
        </p:txBody>
      </p:sp>
    </p:spTree>
    <p:extLst>
      <p:ext uri="{BB962C8B-B14F-4D97-AF65-F5344CB8AC3E}">
        <p14:creationId xmlns:p14="http://schemas.microsoft.com/office/powerpoint/2010/main" val="315380619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2585323"/>
          </a:xfrm>
          <a:prstGeom prst="rect">
            <a:avLst/>
          </a:prstGeom>
          <a:noFill/>
        </p:spPr>
        <p:txBody>
          <a:bodyPr wrap="square" rtlCol="0">
            <a:spAutoFit/>
          </a:bodyPr>
          <a:lstStyle/>
          <a:p>
            <a:r>
              <a:rPr lang="en-US" sz="4300" b="1" dirty="0">
                <a:solidFill>
                  <a:srgbClr val="4A3635"/>
                </a:solidFill>
                <a:latin typeface="Myriad Pro" panose="020B0503030403020204" pitchFamily="34" charset="0"/>
              </a:rPr>
              <a:t>Why should believers today walk around with more </a:t>
            </a:r>
            <a:r>
              <a:rPr lang="en-US" sz="4300" b="1" dirty="0">
                <a:solidFill>
                  <a:srgbClr val="C8714F"/>
                </a:solidFill>
                <a:latin typeface="Myriad Pro" panose="020B0503030403020204" pitchFamily="34" charset="0"/>
              </a:rPr>
              <a:t>BOLDNESS THAN MOSES?</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000" b="1" dirty="0">
                <a:solidFill>
                  <a:srgbClr val="4A3635"/>
                </a:solidFill>
                <a:latin typeface="Myriad Pro" panose="020B0503030403020204" pitchFamily="34" charset="0"/>
              </a:rPr>
              <a:t>Because we possess something </a:t>
            </a:r>
            <a:r>
              <a:rPr lang="en-US" sz="4000" b="1" dirty="0">
                <a:solidFill>
                  <a:srgbClr val="C8714F"/>
                </a:solidFill>
                <a:latin typeface="Myriad Pro" panose="020B0503030403020204" pitchFamily="34" charset="0"/>
              </a:rPr>
              <a:t>MORE GLORIOUS </a:t>
            </a:r>
            <a:r>
              <a:rPr lang="en-US" sz="2800" dirty="0">
                <a:solidFill>
                  <a:srgbClr val="4A3635"/>
                </a:solidFill>
                <a:latin typeface="Myriad Pro" panose="020B0503030403020204" pitchFamily="34" charset="0"/>
              </a:rPr>
              <a:t>(v.7-11)</a:t>
            </a: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3:7-18</a:t>
            </a:r>
          </a:p>
        </p:txBody>
      </p:sp>
    </p:spTree>
    <p:extLst>
      <p:ext uri="{BB962C8B-B14F-4D97-AF65-F5344CB8AC3E}">
        <p14:creationId xmlns:p14="http://schemas.microsoft.com/office/powerpoint/2010/main" val="15535328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731212" y="708231"/>
            <a:ext cx="14763404" cy="6170920"/>
          </a:xfrm>
          <a:prstGeom prst="rect">
            <a:avLst/>
          </a:prstGeom>
          <a:noFill/>
        </p:spPr>
        <p:txBody>
          <a:bodyPr wrap="square" rtlCol="0">
            <a:spAutoFit/>
          </a:bodyPr>
          <a:lstStyle/>
          <a:p>
            <a:r>
              <a:rPr lang="en-US" sz="4300" b="1" i="1" dirty="0">
                <a:solidFill>
                  <a:srgbClr val="C8714F"/>
                </a:solidFill>
                <a:latin typeface="Myriad Pro" panose="020B0503030403020204" pitchFamily="34" charset="0"/>
              </a:rPr>
              <a:t>2Corinthians 3:7-11 (</a:t>
            </a:r>
            <a:r>
              <a:rPr lang="en-US" sz="4300" b="1" i="1" dirty="0" err="1">
                <a:solidFill>
                  <a:srgbClr val="C8714F"/>
                </a:solidFill>
                <a:latin typeface="Myriad Pro" panose="020B0503030403020204" pitchFamily="34" charset="0"/>
              </a:rPr>
              <a:t>esv</a:t>
            </a:r>
            <a:r>
              <a:rPr lang="en-US" sz="4300" b="1" i="1" dirty="0">
                <a:solidFill>
                  <a:srgbClr val="C8714F"/>
                </a:solidFill>
                <a:latin typeface="Myriad Pro" panose="020B0503030403020204" pitchFamily="34" charset="0"/>
              </a:rPr>
              <a:t>)</a:t>
            </a:r>
          </a:p>
          <a:p>
            <a:endParaRPr lang="en-US" sz="1000" b="1" dirty="0">
              <a:solidFill>
                <a:srgbClr val="4A3635"/>
              </a:solidFill>
              <a:latin typeface="Myriad Pro" panose="020B0503030403020204" pitchFamily="34" charset="0"/>
            </a:endParaRPr>
          </a:p>
          <a:p>
            <a:r>
              <a:rPr lang="en-US" sz="3800" b="1" baseline="30000" dirty="0">
                <a:latin typeface="Myriad Pro" panose="020B0503030403020204" pitchFamily="34" charset="0"/>
              </a:rPr>
              <a:t>7 </a:t>
            </a:r>
            <a:r>
              <a:rPr lang="en-US" sz="3800" dirty="0">
                <a:latin typeface="Myriad Pro" panose="020B0503030403020204" pitchFamily="34" charset="0"/>
              </a:rPr>
              <a:t>Now if the ministry of death, carved in letters on stone, came with such glory that the Israelites could not gaze at Moses’ face because of its glory, which was being brought to an end, </a:t>
            </a:r>
            <a:r>
              <a:rPr lang="en-US" sz="3800" b="1" baseline="30000" dirty="0">
                <a:latin typeface="Myriad Pro" panose="020B0503030403020204" pitchFamily="34" charset="0"/>
              </a:rPr>
              <a:t>8 </a:t>
            </a:r>
            <a:r>
              <a:rPr lang="en-US" sz="3800" b="1" i="1" dirty="0">
                <a:solidFill>
                  <a:srgbClr val="C8714F"/>
                </a:solidFill>
                <a:latin typeface="Myriad Pro" panose="020B0503030403020204" pitchFamily="34" charset="0"/>
              </a:rPr>
              <a:t>will not the ministry of the Spirit have even more glory? </a:t>
            </a:r>
            <a:r>
              <a:rPr lang="en-US" sz="3800" b="1" baseline="30000" dirty="0">
                <a:latin typeface="Myriad Pro" panose="020B0503030403020204" pitchFamily="34" charset="0"/>
              </a:rPr>
              <a:t>9 </a:t>
            </a:r>
            <a:r>
              <a:rPr lang="en-US" sz="3800" dirty="0">
                <a:latin typeface="Myriad Pro" panose="020B0503030403020204" pitchFamily="34" charset="0"/>
              </a:rPr>
              <a:t>For if there was glory in the ministry of condemnation, the ministry of righteousness </a:t>
            </a:r>
            <a:r>
              <a:rPr lang="en-US" sz="3800" b="1" i="1" dirty="0">
                <a:solidFill>
                  <a:srgbClr val="C8714F"/>
                </a:solidFill>
                <a:latin typeface="Myriad Pro" panose="020B0503030403020204" pitchFamily="34" charset="0"/>
              </a:rPr>
              <a:t>must far exceed it in glory. </a:t>
            </a:r>
            <a:r>
              <a:rPr lang="en-US" sz="3800" b="1" baseline="30000" dirty="0">
                <a:latin typeface="Myriad Pro" panose="020B0503030403020204" pitchFamily="34" charset="0"/>
              </a:rPr>
              <a:t>10 </a:t>
            </a:r>
            <a:r>
              <a:rPr lang="en-US" sz="3800" dirty="0">
                <a:latin typeface="Myriad Pro" panose="020B0503030403020204" pitchFamily="34" charset="0"/>
              </a:rPr>
              <a:t>Indeed, in this case, what once had glory has come to have no glory at all, because of the glory that </a:t>
            </a:r>
            <a:r>
              <a:rPr lang="en-US" sz="3800" b="1" i="1" dirty="0">
                <a:solidFill>
                  <a:srgbClr val="C8714F"/>
                </a:solidFill>
                <a:latin typeface="Myriad Pro" panose="020B0503030403020204" pitchFamily="34" charset="0"/>
              </a:rPr>
              <a:t>surpasses it. </a:t>
            </a:r>
            <a:r>
              <a:rPr lang="en-US" sz="3800" b="1" baseline="30000" dirty="0">
                <a:latin typeface="Myriad Pro" panose="020B0503030403020204" pitchFamily="34" charset="0"/>
              </a:rPr>
              <a:t>11 </a:t>
            </a:r>
            <a:r>
              <a:rPr lang="en-US" sz="3800" dirty="0">
                <a:latin typeface="Myriad Pro" panose="020B0503030403020204" pitchFamily="34" charset="0"/>
              </a:rPr>
              <a:t>For if what was being brought to an end came with glory, </a:t>
            </a:r>
            <a:r>
              <a:rPr lang="en-US" sz="3800" b="1" i="1" dirty="0">
                <a:solidFill>
                  <a:srgbClr val="C8714F"/>
                </a:solidFill>
                <a:latin typeface="Myriad Pro" panose="020B0503030403020204" pitchFamily="34" charset="0"/>
              </a:rPr>
              <a:t>much more will what is permanent have glory.</a:t>
            </a:r>
          </a:p>
        </p:txBody>
      </p:sp>
    </p:spTree>
    <p:extLst>
      <p:ext uri="{BB962C8B-B14F-4D97-AF65-F5344CB8AC3E}">
        <p14:creationId xmlns:p14="http://schemas.microsoft.com/office/powerpoint/2010/main" val="38682493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294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2585323"/>
          </a:xfrm>
          <a:prstGeom prst="rect">
            <a:avLst/>
          </a:prstGeom>
          <a:noFill/>
        </p:spPr>
        <p:txBody>
          <a:bodyPr wrap="square" rtlCol="0">
            <a:spAutoFit/>
          </a:bodyPr>
          <a:lstStyle/>
          <a:p>
            <a:r>
              <a:rPr lang="en-US" sz="4300" b="1" dirty="0">
                <a:solidFill>
                  <a:srgbClr val="4A3635"/>
                </a:solidFill>
                <a:latin typeface="Myriad Pro" panose="020B0503030403020204" pitchFamily="34" charset="0"/>
              </a:rPr>
              <a:t>Why should believers today walk around with more </a:t>
            </a:r>
            <a:r>
              <a:rPr lang="en-US" sz="4300" b="1" dirty="0">
                <a:solidFill>
                  <a:srgbClr val="C8714F"/>
                </a:solidFill>
                <a:latin typeface="Myriad Pro" panose="020B0503030403020204" pitchFamily="34" charset="0"/>
              </a:rPr>
              <a:t>BOLDNESS THAN MOSES?</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000" b="1" dirty="0">
                <a:solidFill>
                  <a:srgbClr val="4A3635"/>
                </a:solidFill>
                <a:latin typeface="Myriad Pro" panose="020B0503030403020204" pitchFamily="34" charset="0"/>
              </a:rPr>
              <a:t>Because we possess something </a:t>
            </a:r>
            <a:r>
              <a:rPr lang="en-US" sz="4000" b="1" dirty="0">
                <a:solidFill>
                  <a:srgbClr val="C8714F"/>
                </a:solidFill>
                <a:latin typeface="Myriad Pro" panose="020B0503030403020204" pitchFamily="34" charset="0"/>
              </a:rPr>
              <a:t>MORE GLORIOUS </a:t>
            </a:r>
            <a:r>
              <a:rPr lang="en-US" sz="2800" dirty="0">
                <a:solidFill>
                  <a:srgbClr val="4A3635"/>
                </a:solidFill>
                <a:latin typeface="Myriad Pro" panose="020B0503030403020204" pitchFamily="34" charset="0"/>
              </a:rPr>
              <a:t>(v.7-11)</a:t>
            </a: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3:7-18</a:t>
            </a:r>
          </a:p>
        </p:txBody>
      </p:sp>
    </p:spTree>
    <p:extLst>
      <p:ext uri="{BB962C8B-B14F-4D97-AF65-F5344CB8AC3E}">
        <p14:creationId xmlns:p14="http://schemas.microsoft.com/office/powerpoint/2010/main" val="2356750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0B8B93-8F2E-4735-8B4A-57B9628F4B0A}"/>
              </a:ext>
            </a:extLst>
          </p:cNvPr>
          <p:cNvSpPr txBox="1"/>
          <p:nvPr/>
        </p:nvSpPr>
        <p:spPr>
          <a:xfrm>
            <a:off x="986971" y="1306285"/>
            <a:ext cx="14427200" cy="3200876"/>
          </a:xfrm>
          <a:prstGeom prst="rect">
            <a:avLst/>
          </a:prstGeom>
          <a:noFill/>
        </p:spPr>
        <p:txBody>
          <a:bodyPr wrap="square" rtlCol="0">
            <a:spAutoFit/>
          </a:bodyPr>
          <a:lstStyle/>
          <a:p>
            <a:r>
              <a:rPr lang="en-US" sz="4300" b="1" dirty="0">
                <a:solidFill>
                  <a:srgbClr val="4A3635"/>
                </a:solidFill>
                <a:latin typeface="Myriad Pro" panose="020B0503030403020204" pitchFamily="34" charset="0"/>
              </a:rPr>
              <a:t>Why should believers today walk around with more </a:t>
            </a:r>
            <a:r>
              <a:rPr lang="en-US" sz="4300" b="1" dirty="0">
                <a:solidFill>
                  <a:srgbClr val="C8714F"/>
                </a:solidFill>
                <a:latin typeface="Myriad Pro" panose="020B0503030403020204" pitchFamily="34" charset="0"/>
              </a:rPr>
              <a:t>BOLDNESS THAN MOSES?</a:t>
            </a:r>
          </a:p>
          <a:p>
            <a:endParaRPr lang="en-US" sz="3200" b="1" dirty="0">
              <a:solidFill>
                <a:srgbClr val="2C5B6F"/>
              </a:solidFill>
              <a:latin typeface="Myriad Pro" panose="020B0503030403020204" pitchFamily="34" charset="0"/>
            </a:endParaRPr>
          </a:p>
          <a:p>
            <a:pPr marL="930275" indent="-457200">
              <a:buFont typeface="+mj-lt"/>
              <a:buAutoNum type="arabicPeriod"/>
            </a:pPr>
            <a:r>
              <a:rPr lang="en-US" sz="4400" b="1" dirty="0">
                <a:solidFill>
                  <a:srgbClr val="4A3635"/>
                </a:solidFill>
                <a:latin typeface="Myriad Pro" panose="020B0503030403020204" pitchFamily="34" charset="0"/>
              </a:rPr>
              <a:t> </a:t>
            </a:r>
            <a:r>
              <a:rPr lang="en-US" sz="4000" b="1" dirty="0">
                <a:solidFill>
                  <a:srgbClr val="4A3635"/>
                </a:solidFill>
                <a:latin typeface="Myriad Pro" panose="020B0503030403020204" pitchFamily="34" charset="0"/>
              </a:rPr>
              <a:t>Because we possess something </a:t>
            </a:r>
            <a:r>
              <a:rPr lang="en-US" sz="4000" b="1" dirty="0">
                <a:solidFill>
                  <a:srgbClr val="C8714F"/>
                </a:solidFill>
                <a:latin typeface="Myriad Pro" panose="020B0503030403020204" pitchFamily="34" charset="0"/>
              </a:rPr>
              <a:t>MORE GLORIOUS </a:t>
            </a:r>
            <a:r>
              <a:rPr lang="en-US" sz="2800" dirty="0">
                <a:solidFill>
                  <a:srgbClr val="4A3635"/>
                </a:solidFill>
                <a:latin typeface="Myriad Pro" panose="020B0503030403020204" pitchFamily="34" charset="0"/>
              </a:rPr>
              <a:t>(v.7-11)</a:t>
            </a:r>
          </a:p>
          <a:p>
            <a:pPr marL="930275" indent="-457200">
              <a:buFont typeface="+mj-lt"/>
              <a:buAutoNum type="arabicPeriod"/>
            </a:pPr>
            <a:r>
              <a:rPr lang="en-US" sz="4000" b="1" dirty="0">
                <a:solidFill>
                  <a:srgbClr val="4A3635"/>
                </a:solidFill>
                <a:latin typeface="Myriad Pro" panose="020B0503030403020204" pitchFamily="34" charset="0"/>
              </a:rPr>
              <a:t> Because we know the </a:t>
            </a:r>
            <a:r>
              <a:rPr lang="en-US" sz="4000" b="1" dirty="0">
                <a:solidFill>
                  <a:srgbClr val="C8714F"/>
                </a:solidFill>
                <a:latin typeface="Myriad Pro" panose="020B0503030403020204" pitchFamily="34" charset="0"/>
              </a:rPr>
              <a:t>VEIL CAN BE LIFTED </a:t>
            </a:r>
            <a:r>
              <a:rPr lang="en-US" sz="2800" dirty="0">
                <a:solidFill>
                  <a:srgbClr val="4A3635"/>
                </a:solidFill>
                <a:latin typeface="Myriad Pro" panose="020B0503030403020204" pitchFamily="34" charset="0"/>
              </a:rPr>
              <a:t>(v.12-18)</a:t>
            </a:r>
          </a:p>
        </p:txBody>
      </p:sp>
      <p:sp>
        <p:nvSpPr>
          <p:cNvPr id="2" name="TextBox 1">
            <a:extLst>
              <a:ext uri="{FF2B5EF4-FFF2-40B4-BE49-F238E27FC236}">
                <a16:creationId xmlns:a16="http://schemas.microsoft.com/office/drawing/2014/main" id="{DF843B57-2DAD-B640-B5D5-74EA9F8C4D08}"/>
              </a:ext>
            </a:extLst>
          </p:cNvPr>
          <p:cNvSpPr txBox="1"/>
          <p:nvPr/>
        </p:nvSpPr>
        <p:spPr>
          <a:xfrm>
            <a:off x="9956800" y="217714"/>
            <a:ext cx="6023429"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4000" b="1" dirty="0">
                <a:solidFill>
                  <a:schemeClr val="bg1">
                    <a:lumMod val="50000"/>
                  </a:schemeClr>
                </a:solidFill>
                <a:latin typeface="Myriad Pro" panose="020B0503030403020204" pitchFamily="34" charset="0"/>
              </a:rPr>
              <a:t>2 Corinthians 3:7-18</a:t>
            </a:r>
          </a:p>
        </p:txBody>
      </p:sp>
    </p:spTree>
    <p:extLst>
      <p:ext uri="{BB962C8B-B14F-4D97-AF65-F5344CB8AC3E}">
        <p14:creationId xmlns:p14="http://schemas.microsoft.com/office/powerpoint/2010/main" val="2929693323"/>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81815</TotalTime>
  <Words>452</Words>
  <Application>Microsoft Macintosh PowerPoint</Application>
  <PresentationFormat>Custom</PresentationFormat>
  <Paragraphs>25</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Harada</dc:creator>
  <cp:lastModifiedBy>Microsoft Office User</cp:lastModifiedBy>
  <cp:revision>390</cp:revision>
  <dcterms:modified xsi:type="dcterms:W3CDTF">2024-11-03T11:57:57Z</dcterms:modified>
</cp:coreProperties>
</file>