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20"/>
  </p:notesMasterIdLst>
  <p:sldIdLst>
    <p:sldId id="256" r:id="rId3"/>
    <p:sldId id="257" r:id="rId4"/>
    <p:sldId id="556" r:id="rId5"/>
    <p:sldId id="620" r:id="rId6"/>
    <p:sldId id="621" r:id="rId7"/>
    <p:sldId id="262" r:id="rId8"/>
    <p:sldId id="566" r:id="rId9"/>
    <p:sldId id="622" r:id="rId10"/>
    <p:sldId id="623" r:id="rId11"/>
    <p:sldId id="609" r:id="rId12"/>
    <p:sldId id="562" r:id="rId13"/>
    <p:sldId id="605" r:id="rId14"/>
    <p:sldId id="618" r:id="rId15"/>
    <p:sldId id="538" r:id="rId16"/>
    <p:sldId id="617" r:id="rId17"/>
    <p:sldId id="625" r:id="rId18"/>
    <p:sldId id="626" r:id="rId19"/>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14F"/>
    <a:srgbClr val="4A3635"/>
    <a:srgbClr val="8AC0AF"/>
    <a:srgbClr val="2C5B6F"/>
    <a:srgbClr val="5E867D"/>
    <a:srgbClr val="87B9CF"/>
    <a:srgbClr val="3E7363"/>
    <a:srgbClr val="397BB7"/>
    <a:srgbClr val="AA64D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6341"/>
  </p:normalViewPr>
  <p:slideViewPr>
    <p:cSldViewPr snapToGrid="0" snapToObjects="1">
      <p:cViewPr varScale="1">
        <p:scale>
          <a:sx n="61" d="100"/>
          <a:sy n="61" d="100"/>
        </p:scale>
        <p:origin x="96" y="27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234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76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777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66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39426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776434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965751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255522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427065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09152406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1142467" y="652360"/>
            <a:ext cx="13879507" cy="6417141"/>
          </a:xfrm>
          <a:prstGeom prst="rect">
            <a:avLst/>
          </a:prstGeom>
          <a:noFill/>
        </p:spPr>
        <p:txBody>
          <a:bodyPr wrap="squar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300" b="1" i="1" u="none" strike="noStrike" kern="0" cap="none" spc="0" normalizeH="0" baseline="0" noProof="0" dirty="0">
                <a:ln>
                  <a:noFill/>
                </a:ln>
                <a:solidFill>
                  <a:srgbClr val="C8714F"/>
                </a:solidFill>
                <a:effectLst/>
                <a:uLnTx/>
                <a:uFillTx/>
                <a:latin typeface="Myriad Pro" panose="020B0503030403020204" pitchFamily="34" charset="0"/>
                <a:cs typeface="Calibri"/>
                <a:sym typeface="Calibri"/>
              </a:rPr>
              <a:t>2Corinthians 8:6-9 (</a:t>
            </a:r>
            <a:r>
              <a:rPr kumimoji="0" lang="en-US" sz="4300" b="1" i="1" u="none" strike="noStrike" kern="0" cap="none" spc="0" normalizeH="0" baseline="0" noProof="0" dirty="0" err="1">
                <a:ln>
                  <a:noFill/>
                </a:ln>
                <a:solidFill>
                  <a:srgbClr val="C8714F"/>
                </a:solidFill>
                <a:effectLst/>
                <a:uLnTx/>
                <a:uFillTx/>
                <a:latin typeface="Myriad Pro" panose="020B0503030403020204" pitchFamily="34" charset="0"/>
                <a:cs typeface="Calibri"/>
                <a:sym typeface="Calibri"/>
              </a:rPr>
              <a:t>esv</a:t>
            </a:r>
            <a:r>
              <a:rPr kumimoji="0" lang="en-US" sz="4300" b="1" i="1" u="none" strike="noStrike" kern="0" cap="none" spc="0" normalizeH="0" baseline="0" noProof="0" dirty="0">
                <a:ln>
                  <a:noFill/>
                </a:ln>
                <a:solidFill>
                  <a:srgbClr val="C8714F"/>
                </a:solidFill>
                <a:effectLst/>
                <a:uLnTx/>
                <a:uFillTx/>
                <a:latin typeface="Myriad Pro" panose="020B0503030403020204" pitchFamily="34" charset="0"/>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4A3635"/>
              </a:solidFill>
              <a:effectLst/>
              <a:uLnTx/>
              <a:uFillTx/>
              <a:latin typeface="Calibri"/>
              <a:cs typeface="Calibri"/>
              <a:sym typeface="Calibri"/>
            </a:endParaRPr>
          </a:p>
          <a:p>
            <a:r>
              <a:rPr lang="en-US" sz="4000" b="1" baseline="30000" dirty="0">
                <a:latin typeface="Myriad Pro" panose="020B0503030403020204" pitchFamily="34" charset="0"/>
              </a:rPr>
              <a:t>6 </a:t>
            </a:r>
            <a:r>
              <a:rPr lang="en-US" sz="4000" dirty="0">
                <a:latin typeface="Myriad Pro" panose="020B0503030403020204" pitchFamily="34" charset="0"/>
              </a:rPr>
              <a:t>Accordingly, we urged Titus that as he had started, so he should complete among you this act of grace. </a:t>
            </a:r>
            <a:r>
              <a:rPr lang="en-US" sz="4000" b="1" baseline="30000" dirty="0">
                <a:latin typeface="Myriad Pro" panose="020B0503030403020204" pitchFamily="34" charset="0"/>
              </a:rPr>
              <a:t>7 </a:t>
            </a:r>
            <a:r>
              <a:rPr lang="en-US" sz="4000" dirty="0">
                <a:latin typeface="Myriad Pro" panose="020B0503030403020204" pitchFamily="34" charset="0"/>
              </a:rPr>
              <a:t>But as you excel in everything—in faith, in speech, in knowledge, in all earnestness, and in our love for you—</a:t>
            </a:r>
            <a:r>
              <a:rPr lang="en-US" sz="4000" b="1" i="1" dirty="0">
                <a:solidFill>
                  <a:srgbClr val="C8714F"/>
                </a:solidFill>
                <a:latin typeface="Myriad Pro" panose="020B0503030403020204" pitchFamily="34" charset="0"/>
              </a:rPr>
              <a:t>see that you excel in this act of grace also.</a:t>
            </a:r>
            <a:r>
              <a:rPr lang="en-US" sz="4000" dirty="0">
                <a:latin typeface="Myriad Pro" panose="020B0503030403020204" pitchFamily="34" charset="0"/>
              </a:rPr>
              <a:t> </a:t>
            </a:r>
            <a:r>
              <a:rPr lang="en-US" sz="4000" b="1" baseline="30000" dirty="0">
                <a:latin typeface="Myriad Pro" panose="020B0503030403020204" pitchFamily="34" charset="0"/>
              </a:rPr>
              <a:t>8 </a:t>
            </a:r>
            <a:r>
              <a:rPr lang="en-US" sz="4000" dirty="0">
                <a:latin typeface="Myriad Pro" panose="020B0503030403020204" pitchFamily="34" charset="0"/>
              </a:rPr>
              <a:t>I say this not as a command, but to prove by the earnestness of others that your love also </a:t>
            </a:r>
            <a:r>
              <a:rPr lang="en-US" sz="4000" b="1" i="1" dirty="0">
                <a:solidFill>
                  <a:srgbClr val="C8714F"/>
                </a:solidFill>
                <a:latin typeface="Myriad Pro" panose="020B0503030403020204" pitchFamily="34" charset="0"/>
              </a:rPr>
              <a:t>is genuine. </a:t>
            </a:r>
            <a:r>
              <a:rPr lang="en-US" sz="4000" b="1" baseline="30000" dirty="0">
                <a:latin typeface="Myriad Pro" panose="020B0503030403020204" pitchFamily="34" charset="0"/>
              </a:rPr>
              <a:t>9 </a:t>
            </a:r>
            <a:r>
              <a:rPr lang="en-US" sz="4000" dirty="0">
                <a:latin typeface="Myriad Pro" panose="020B0503030403020204" pitchFamily="34" charset="0"/>
              </a:rPr>
              <a:t>For you know the grace of our Lord Jesus Christ, that though he was rich, yet for your sake he became poor, so that you by his poverty might become rich.</a:t>
            </a:r>
          </a:p>
        </p:txBody>
      </p:sp>
    </p:spTree>
    <p:extLst>
      <p:ext uri="{BB962C8B-B14F-4D97-AF65-F5344CB8AC3E}">
        <p14:creationId xmlns:p14="http://schemas.microsoft.com/office/powerpoint/2010/main" val="11871907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519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754743" y="2040106"/>
            <a:ext cx="14732000" cy="3939540"/>
          </a:xfrm>
          <a:prstGeom prst="rect">
            <a:avLst/>
          </a:prstGeom>
          <a:noFill/>
        </p:spPr>
        <p:txBody>
          <a:bodyPr wrap="square" rtlCol="0">
            <a:spAutoFit/>
          </a:bodyPr>
          <a:lstStyle/>
          <a:p>
            <a:pPr algn="ctr"/>
            <a:r>
              <a:rPr lang="en-US" sz="4600" b="1" dirty="0">
                <a:solidFill>
                  <a:srgbClr val="4A3635"/>
                </a:solidFill>
                <a:latin typeface="Myriad Pro" panose="020B0503030403020204" pitchFamily="34" charset="0"/>
              </a:rPr>
              <a:t>Big Idea</a:t>
            </a:r>
          </a:p>
          <a:p>
            <a:endParaRPr lang="en-US" sz="2000" b="1" dirty="0">
              <a:solidFill>
                <a:srgbClr val="2C5B6F"/>
              </a:solidFill>
              <a:latin typeface="Myriad Pro" panose="020B0503030403020204" pitchFamily="34" charset="0"/>
            </a:endParaRPr>
          </a:p>
          <a:p>
            <a:pPr algn="ctr"/>
            <a:r>
              <a:rPr lang="en-US" sz="4600" b="1" dirty="0">
                <a:solidFill>
                  <a:srgbClr val="4A3635"/>
                </a:solidFill>
                <a:latin typeface="Myriad Pro" panose="020B0503030403020204" pitchFamily="34" charset="0"/>
              </a:rPr>
              <a:t>Who knows, maybe after seeing what your brothers/sisters have given so sacrificially, maybe </a:t>
            </a:r>
          </a:p>
          <a:p>
            <a:pPr algn="ctr"/>
            <a:r>
              <a:rPr lang="en-US" sz="4600" b="1" dirty="0">
                <a:solidFill>
                  <a:srgbClr val="C8714F"/>
                </a:solidFill>
                <a:latin typeface="Myriad Pro" panose="020B0503030403020204" pitchFamily="34" charset="0"/>
              </a:rPr>
              <a:t>YOU MIGHT BE INSPIRED TO GIVE TOO... </a:t>
            </a:r>
          </a:p>
          <a:p>
            <a:pPr algn="ctr"/>
            <a:endParaRPr lang="en-US" sz="4600" b="1" dirty="0">
              <a:solidFill>
                <a:srgbClr val="4A3635"/>
              </a:solidFill>
              <a:latin typeface="Myriad Pro"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19233" y="1432628"/>
            <a:ext cx="157397" cy="1944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29486322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2857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69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2596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800" y="114300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8800" y="1143000"/>
            <a:ext cx="9144000" cy="6858000"/>
          </a:xfrm>
          <a:prstGeom prst="rect">
            <a:avLst/>
          </a:prstGeom>
        </p:spPr>
      </p:pic>
    </p:spTree>
    <p:extLst>
      <p:ext uri="{BB962C8B-B14F-4D97-AF65-F5344CB8AC3E}">
        <p14:creationId xmlns:p14="http://schemas.microsoft.com/office/powerpoint/2010/main" val="14871745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3824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0348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282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7937" y="1306285"/>
            <a:ext cx="14774780" cy="1846659"/>
          </a:xfrm>
          <a:prstGeom prst="rect">
            <a:avLst/>
          </a:prstGeom>
          <a:noFill/>
        </p:spPr>
        <p:txBody>
          <a:bodyPr wrap="square" rtlCol="0">
            <a:spAutoFit/>
          </a:bodyPr>
          <a:lstStyle/>
          <a:p>
            <a:pPr lvl="0">
              <a:defRPr/>
            </a:pPr>
            <a:r>
              <a:rPr lang="en-US" sz="4300" b="1" dirty="0">
                <a:solidFill>
                  <a:srgbClr val="4A3635"/>
                </a:solidFill>
                <a:latin typeface="Myriad Pro" panose="020B0503030403020204" pitchFamily="34" charset="0"/>
              </a:rPr>
              <a:t>What are some </a:t>
            </a:r>
            <a:r>
              <a:rPr lang="en-US" sz="4300" b="1" dirty="0">
                <a:solidFill>
                  <a:srgbClr val="C8714F"/>
                </a:solidFill>
                <a:latin typeface="Myriad Pro" panose="020B0503030403020204" pitchFamily="34" charset="0"/>
              </a:rPr>
              <a:t>SURPRISING FACTS</a:t>
            </a:r>
            <a:r>
              <a:rPr lang="en-US" sz="4300" b="1" dirty="0">
                <a:solidFill>
                  <a:srgbClr val="4A3635"/>
                </a:solidFill>
                <a:latin typeface="Myriad Pro" panose="020B0503030403020204" pitchFamily="34" charset="0"/>
              </a:rPr>
              <a:t> about how </a:t>
            </a:r>
            <a:r>
              <a:rPr lang="en-US" sz="4300" b="1" dirty="0">
                <a:solidFill>
                  <a:srgbClr val="C8714F"/>
                </a:solidFill>
                <a:latin typeface="Myriad Pro" panose="020B0503030403020204" pitchFamily="34" charset="0"/>
              </a:rPr>
              <a:t>GENEROSITY</a:t>
            </a:r>
            <a:r>
              <a:rPr lang="en-US" sz="4300" b="1" dirty="0">
                <a:solidFill>
                  <a:srgbClr val="4A3635"/>
                </a:solidFill>
                <a:latin typeface="Myriad Pro" panose="020B0503030403020204" pitchFamily="34" charset="0"/>
              </a:rPr>
              <a:t> reveals where we are spiritually?</a:t>
            </a:r>
          </a:p>
          <a:p>
            <a:pPr marL="930275" indent="-457200">
              <a:buFont typeface="+mj-lt"/>
              <a:buAutoNum type="arabicPeriod"/>
            </a:pPr>
            <a:endParaRPr lang="en-US" sz="2800" b="1" dirty="0">
              <a:solidFill>
                <a:srgbClr val="4A3635"/>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8:1-9</a:t>
            </a:r>
          </a:p>
        </p:txBody>
      </p:sp>
    </p:spTree>
    <p:extLst>
      <p:ext uri="{BB962C8B-B14F-4D97-AF65-F5344CB8AC3E}">
        <p14:creationId xmlns:p14="http://schemas.microsoft.com/office/powerpoint/2010/main" val="28709990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7937" y="1306285"/>
            <a:ext cx="14774780" cy="2585323"/>
          </a:xfrm>
          <a:prstGeom prst="rect">
            <a:avLst/>
          </a:prstGeom>
          <a:noFill/>
        </p:spPr>
        <p:txBody>
          <a:bodyPr wrap="square" rtlCol="0">
            <a:spAutoFit/>
          </a:bodyPr>
          <a:lstStyle/>
          <a:p>
            <a:pPr lvl="0">
              <a:defRPr/>
            </a:pPr>
            <a:r>
              <a:rPr lang="en-US" sz="4300" b="1" dirty="0">
                <a:solidFill>
                  <a:srgbClr val="4A3635"/>
                </a:solidFill>
                <a:latin typeface="Myriad Pro" panose="020B0503030403020204" pitchFamily="34" charset="0"/>
              </a:rPr>
              <a:t>What are some </a:t>
            </a:r>
            <a:r>
              <a:rPr lang="en-US" sz="4300" b="1" dirty="0">
                <a:solidFill>
                  <a:srgbClr val="C8714F"/>
                </a:solidFill>
                <a:latin typeface="Myriad Pro" panose="020B0503030403020204" pitchFamily="34" charset="0"/>
              </a:rPr>
              <a:t>SURPRISING FACTS</a:t>
            </a:r>
            <a:r>
              <a:rPr lang="en-US" sz="4300" b="1" dirty="0">
                <a:solidFill>
                  <a:srgbClr val="4A3635"/>
                </a:solidFill>
                <a:latin typeface="Myriad Pro" panose="020B0503030403020204" pitchFamily="34" charset="0"/>
              </a:rPr>
              <a:t> about how </a:t>
            </a:r>
            <a:r>
              <a:rPr lang="en-US" sz="4300" b="1" dirty="0">
                <a:solidFill>
                  <a:srgbClr val="C8714F"/>
                </a:solidFill>
                <a:latin typeface="Myriad Pro" panose="020B0503030403020204" pitchFamily="34" charset="0"/>
              </a:rPr>
              <a:t>GENEROSITY</a:t>
            </a:r>
            <a:r>
              <a:rPr lang="en-US" sz="4300" b="1" dirty="0">
                <a:solidFill>
                  <a:srgbClr val="4A3635"/>
                </a:solidFill>
                <a:latin typeface="Myriad Pro" panose="020B0503030403020204" pitchFamily="34" charset="0"/>
              </a:rPr>
              <a:t> reveals where we are spiritually?</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Generosity is found in </a:t>
            </a:r>
            <a:r>
              <a:rPr lang="en-US" sz="4000" b="1" dirty="0">
                <a:solidFill>
                  <a:srgbClr val="C8714F"/>
                </a:solidFill>
                <a:latin typeface="Myriad Pro" panose="020B0503030403020204" pitchFamily="34" charset="0"/>
              </a:rPr>
              <a:t>HEARTS</a:t>
            </a:r>
            <a:r>
              <a:rPr lang="en-US" sz="4000" b="1" dirty="0">
                <a:solidFill>
                  <a:schemeClr val="tx1"/>
                </a:solidFill>
                <a:latin typeface="Myriad Pro" panose="020B0503030403020204" pitchFamily="34" charset="0"/>
              </a:rPr>
              <a:t>,</a:t>
            </a:r>
            <a:r>
              <a:rPr lang="en-US" sz="4000" b="1" dirty="0">
                <a:solidFill>
                  <a:srgbClr val="4A3635"/>
                </a:solidFill>
                <a:latin typeface="Myriad Pro" panose="020B0503030403020204" pitchFamily="34" charset="0"/>
              </a:rPr>
              <a:t> not </a:t>
            </a:r>
            <a:r>
              <a:rPr lang="en-US" sz="4000" b="1" dirty="0">
                <a:solidFill>
                  <a:srgbClr val="C8714F"/>
                </a:solidFill>
                <a:latin typeface="Myriad Pro" panose="020B0503030403020204" pitchFamily="34" charset="0"/>
              </a:rPr>
              <a:t>DEEP POCKETS </a:t>
            </a:r>
            <a:r>
              <a:rPr lang="en-US" sz="2800" dirty="0">
                <a:solidFill>
                  <a:srgbClr val="4A3635"/>
                </a:solidFill>
                <a:latin typeface="Myriad Pro" panose="020B0503030403020204" pitchFamily="34" charset="0"/>
              </a:rPr>
              <a:t>(v.1-5)</a:t>
            </a: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8:1-9</a:t>
            </a:r>
          </a:p>
        </p:txBody>
      </p:sp>
    </p:spTree>
    <p:extLst>
      <p:ext uri="{BB962C8B-B14F-4D97-AF65-F5344CB8AC3E}">
        <p14:creationId xmlns:p14="http://schemas.microsoft.com/office/powerpoint/2010/main" val="2600001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1114758" y="569234"/>
            <a:ext cx="13879507" cy="6417141"/>
          </a:xfrm>
          <a:prstGeom prst="rect">
            <a:avLst/>
          </a:prstGeom>
          <a:noFill/>
        </p:spPr>
        <p:txBody>
          <a:bodyPr wrap="square" rtlCol="0">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300" b="1" i="1" u="none" strike="noStrike" kern="0" cap="none" spc="0" normalizeH="0" baseline="0" noProof="0" dirty="0">
                <a:ln>
                  <a:noFill/>
                </a:ln>
                <a:solidFill>
                  <a:srgbClr val="C8714F"/>
                </a:solidFill>
                <a:effectLst/>
                <a:uLnTx/>
                <a:uFillTx/>
                <a:latin typeface="Myriad Pro" panose="020B0503030403020204" pitchFamily="34" charset="0"/>
                <a:cs typeface="Calibri"/>
                <a:sym typeface="Calibri"/>
              </a:rPr>
              <a:t>2Corinthians 8:1-5 (</a:t>
            </a:r>
            <a:r>
              <a:rPr kumimoji="0" lang="en-US" sz="4300" b="1" i="1" u="none" strike="noStrike" kern="0" cap="none" spc="0" normalizeH="0" baseline="0" noProof="0" dirty="0" err="1">
                <a:ln>
                  <a:noFill/>
                </a:ln>
                <a:solidFill>
                  <a:srgbClr val="C8714F"/>
                </a:solidFill>
                <a:effectLst/>
                <a:uLnTx/>
                <a:uFillTx/>
                <a:latin typeface="Myriad Pro" panose="020B0503030403020204" pitchFamily="34" charset="0"/>
                <a:cs typeface="Calibri"/>
                <a:sym typeface="Calibri"/>
              </a:rPr>
              <a:t>esv</a:t>
            </a:r>
            <a:r>
              <a:rPr kumimoji="0" lang="en-US" sz="4300" b="1" i="1" u="none" strike="noStrike" kern="0" cap="none" spc="0" normalizeH="0" baseline="0" noProof="0" dirty="0">
                <a:ln>
                  <a:noFill/>
                </a:ln>
                <a:solidFill>
                  <a:srgbClr val="C8714F"/>
                </a:solidFill>
                <a:effectLst/>
                <a:uLnTx/>
                <a:uFillTx/>
                <a:latin typeface="Myriad Pro" panose="020B0503030403020204" pitchFamily="34" charset="0"/>
                <a:cs typeface="Calibri"/>
                <a:sym typeface="Calibri"/>
              </a:rPr>
              <a:t>)</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4A3635"/>
              </a:solidFill>
              <a:effectLst/>
              <a:uLnTx/>
              <a:uFillTx/>
              <a:latin typeface="Calibri"/>
              <a:cs typeface="Calibri"/>
              <a:sym typeface="Calibri"/>
            </a:endParaRPr>
          </a:p>
          <a:p>
            <a:r>
              <a:rPr lang="en-US" sz="4000" dirty="0">
                <a:latin typeface="Myriad Pro" panose="020B0503030403020204" pitchFamily="34" charset="0"/>
              </a:rPr>
              <a:t>We want you to know, brothers, about the grace of God that has been given among the churches of Macedonia, </a:t>
            </a:r>
            <a:r>
              <a:rPr lang="en-US" sz="4000" b="1" baseline="30000" dirty="0">
                <a:latin typeface="Myriad Pro" panose="020B0503030403020204" pitchFamily="34" charset="0"/>
              </a:rPr>
              <a:t>2 </a:t>
            </a:r>
            <a:r>
              <a:rPr lang="en-US" sz="4000" dirty="0">
                <a:latin typeface="Myriad Pro" panose="020B0503030403020204" pitchFamily="34" charset="0"/>
              </a:rPr>
              <a:t>for in a severe test of affliction, their abundance of joy and their </a:t>
            </a:r>
            <a:r>
              <a:rPr lang="en-US" sz="4000" b="1" i="1" dirty="0">
                <a:solidFill>
                  <a:srgbClr val="C8714F"/>
                </a:solidFill>
                <a:latin typeface="Myriad Pro" panose="020B0503030403020204" pitchFamily="34" charset="0"/>
              </a:rPr>
              <a:t>extreme poverty</a:t>
            </a:r>
            <a:r>
              <a:rPr lang="en-US" sz="4000" dirty="0">
                <a:latin typeface="Myriad Pro" panose="020B0503030403020204" pitchFamily="34" charset="0"/>
              </a:rPr>
              <a:t> </a:t>
            </a:r>
            <a:r>
              <a:rPr lang="en-US" sz="4000" b="1" i="1" dirty="0">
                <a:solidFill>
                  <a:srgbClr val="C8714F"/>
                </a:solidFill>
                <a:latin typeface="Myriad Pro" panose="020B0503030403020204" pitchFamily="34" charset="0"/>
              </a:rPr>
              <a:t>have overflowed in a wealth of generosity </a:t>
            </a:r>
            <a:r>
              <a:rPr lang="en-US" sz="4000" dirty="0">
                <a:latin typeface="Myriad Pro" panose="020B0503030403020204" pitchFamily="34" charset="0"/>
              </a:rPr>
              <a:t>on their part. </a:t>
            </a:r>
            <a:r>
              <a:rPr lang="en-US" sz="4000" b="1" baseline="30000" dirty="0">
                <a:latin typeface="Myriad Pro" panose="020B0503030403020204" pitchFamily="34" charset="0"/>
              </a:rPr>
              <a:t>3 </a:t>
            </a:r>
            <a:r>
              <a:rPr lang="en-US" sz="4000" dirty="0">
                <a:latin typeface="Myriad Pro" panose="020B0503030403020204" pitchFamily="34" charset="0"/>
              </a:rPr>
              <a:t>For they gave according to their means, as I can testify, and beyond their means, of their own accord, </a:t>
            </a:r>
            <a:r>
              <a:rPr lang="en-US" sz="4000" b="1" baseline="30000" dirty="0">
                <a:latin typeface="Myriad Pro" panose="020B0503030403020204" pitchFamily="34" charset="0"/>
              </a:rPr>
              <a:t>4 </a:t>
            </a:r>
            <a:r>
              <a:rPr lang="en-US" sz="4000" dirty="0">
                <a:latin typeface="Myriad Pro" panose="020B0503030403020204" pitchFamily="34" charset="0"/>
              </a:rPr>
              <a:t>begging us earnestly for the favor of taking part in the relief of the saints— </a:t>
            </a:r>
            <a:r>
              <a:rPr lang="en-US" sz="4000" b="1" baseline="30000" dirty="0">
                <a:latin typeface="Myriad Pro" panose="020B0503030403020204" pitchFamily="34" charset="0"/>
              </a:rPr>
              <a:t>5 </a:t>
            </a:r>
            <a:r>
              <a:rPr lang="en-US" sz="4000" dirty="0">
                <a:latin typeface="Myriad Pro" panose="020B0503030403020204" pitchFamily="34" charset="0"/>
              </a:rPr>
              <a:t>and this, not as we expected, but they gave themselves first to the Lord and then by the will of God to us.</a:t>
            </a:r>
          </a:p>
        </p:txBody>
      </p:sp>
    </p:spTree>
    <p:extLst>
      <p:ext uri="{BB962C8B-B14F-4D97-AF65-F5344CB8AC3E}">
        <p14:creationId xmlns:p14="http://schemas.microsoft.com/office/powerpoint/2010/main" val="6268356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294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7937" y="1306285"/>
            <a:ext cx="14774780" cy="2585323"/>
          </a:xfrm>
          <a:prstGeom prst="rect">
            <a:avLst/>
          </a:prstGeom>
          <a:noFill/>
        </p:spPr>
        <p:txBody>
          <a:bodyPr wrap="square" rtlCol="0">
            <a:spAutoFit/>
          </a:bodyPr>
          <a:lstStyle/>
          <a:p>
            <a:pPr lvl="0">
              <a:defRPr/>
            </a:pPr>
            <a:r>
              <a:rPr lang="en-US" sz="4300" b="1" dirty="0">
                <a:solidFill>
                  <a:srgbClr val="4A3635"/>
                </a:solidFill>
                <a:latin typeface="Myriad Pro" panose="020B0503030403020204" pitchFamily="34" charset="0"/>
              </a:rPr>
              <a:t>What are some </a:t>
            </a:r>
            <a:r>
              <a:rPr lang="en-US" sz="4300" b="1" dirty="0">
                <a:solidFill>
                  <a:srgbClr val="C8714F"/>
                </a:solidFill>
                <a:latin typeface="Myriad Pro" panose="020B0503030403020204" pitchFamily="34" charset="0"/>
              </a:rPr>
              <a:t>SURPRISING FACTS</a:t>
            </a:r>
            <a:r>
              <a:rPr lang="en-US" sz="4300" b="1" dirty="0">
                <a:solidFill>
                  <a:srgbClr val="4A3635"/>
                </a:solidFill>
                <a:latin typeface="Myriad Pro" panose="020B0503030403020204" pitchFamily="34" charset="0"/>
              </a:rPr>
              <a:t> about how </a:t>
            </a:r>
            <a:r>
              <a:rPr lang="en-US" sz="4300" b="1" dirty="0">
                <a:solidFill>
                  <a:srgbClr val="C8714F"/>
                </a:solidFill>
                <a:latin typeface="Myriad Pro" panose="020B0503030403020204" pitchFamily="34" charset="0"/>
              </a:rPr>
              <a:t>GENEROSITY</a:t>
            </a:r>
            <a:r>
              <a:rPr lang="en-US" sz="4300" b="1" dirty="0">
                <a:solidFill>
                  <a:srgbClr val="4A3635"/>
                </a:solidFill>
                <a:latin typeface="Myriad Pro" panose="020B0503030403020204" pitchFamily="34" charset="0"/>
              </a:rPr>
              <a:t> reveals where we are spiritually?</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Generosity is found in </a:t>
            </a:r>
            <a:r>
              <a:rPr lang="en-US" sz="4000" b="1" dirty="0">
                <a:solidFill>
                  <a:srgbClr val="C8714F"/>
                </a:solidFill>
                <a:latin typeface="Myriad Pro" panose="020B0503030403020204" pitchFamily="34" charset="0"/>
              </a:rPr>
              <a:t>HEARTS</a:t>
            </a:r>
            <a:r>
              <a:rPr lang="en-US" sz="4000" b="1" dirty="0">
                <a:solidFill>
                  <a:schemeClr val="tx1"/>
                </a:solidFill>
                <a:latin typeface="Myriad Pro" panose="020B0503030403020204" pitchFamily="34" charset="0"/>
              </a:rPr>
              <a:t>,</a:t>
            </a:r>
            <a:r>
              <a:rPr lang="en-US" sz="4000" b="1" dirty="0">
                <a:solidFill>
                  <a:srgbClr val="4A3635"/>
                </a:solidFill>
                <a:latin typeface="Myriad Pro" panose="020B0503030403020204" pitchFamily="34" charset="0"/>
              </a:rPr>
              <a:t> not </a:t>
            </a:r>
            <a:r>
              <a:rPr lang="en-US" sz="4000" b="1" dirty="0">
                <a:solidFill>
                  <a:srgbClr val="C8714F"/>
                </a:solidFill>
                <a:latin typeface="Myriad Pro" panose="020B0503030403020204" pitchFamily="34" charset="0"/>
              </a:rPr>
              <a:t>DEEP POCKETS </a:t>
            </a:r>
            <a:r>
              <a:rPr lang="en-US" sz="2800" dirty="0">
                <a:solidFill>
                  <a:srgbClr val="4A3635"/>
                </a:solidFill>
                <a:latin typeface="Myriad Pro" panose="020B0503030403020204" pitchFamily="34" charset="0"/>
              </a:rPr>
              <a:t>(v.1-5)</a:t>
            </a: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8:1-9</a:t>
            </a:r>
          </a:p>
        </p:txBody>
      </p:sp>
    </p:spTree>
    <p:extLst>
      <p:ext uri="{BB962C8B-B14F-4D97-AF65-F5344CB8AC3E}">
        <p14:creationId xmlns:p14="http://schemas.microsoft.com/office/powerpoint/2010/main" val="38017358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7937" y="1306285"/>
            <a:ext cx="14774780" cy="3631763"/>
          </a:xfrm>
          <a:prstGeom prst="rect">
            <a:avLst/>
          </a:prstGeom>
          <a:noFill/>
        </p:spPr>
        <p:txBody>
          <a:bodyPr wrap="square" rtlCol="0">
            <a:spAutoFit/>
          </a:bodyPr>
          <a:lstStyle/>
          <a:p>
            <a:pPr lvl="0">
              <a:defRPr/>
            </a:pPr>
            <a:r>
              <a:rPr lang="en-US" sz="4300" b="1" dirty="0">
                <a:solidFill>
                  <a:srgbClr val="4A3635"/>
                </a:solidFill>
                <a:latin typeface="Myriad Pro" panose="020B0503030403020204" pitchFamily="34" charset="0"/>
              </a:rPr>
              <a:t>What are some </a:t>
            </a:r>
            <a:r>
              <a:rPr lang="en-US" sz="4300" b="1" dirty="0">
                <a:solidFill>
                  <a:srgbClr val="C8714F"/>
                </a:solidFill>
                <a:latin typeface="Myriad Pro" panose="020B0503030403020204" pitchFamily="34" charset="0"/>
              </a:rPr>
              <a:t>SURPRISING FACTS</a:t>
            </a:r>
            <a:r>
              <a:rPr lang="en-US" sz="4300" b="1" dirty="0">
                <a:solidFill>
                  <a:srgbClr val="4A3635"/>
                </a:solidFill>
                <a:latin typeface="Myriad Pro" panose="020B0503030403020204" pitchFamily="34" charset="0"/>
              </a:rPr>
              <a:t> about how </a:t>
            </a:r>
            <a:r>
              <a:rPr lang="en-US" sz="4300" b="1" dirty="0">
                <a:solidFill>
                  <a:srgbClr val="C8714F"/>
                </a:solidFill>
                <a:latin typeface="Myriad Pro" panose="020B0503030403020204" pitchFamily="34" charset="0"/>
              </a:rPr>
              <a:t>GENEROSITY</a:t>
            </a:r>
            <a:r>
              <a:rPr lang="en-US" sz="4300" b="1" dirty="0">
                <a:solidFill>
                  <a:srgbClr val="4A3635"/>
                </a:solidFill>
                <a:latin typeface="Myriad Pro" panose="020B0503030403020204" pitchFamily="34" charset="0"/>
              </a:rPr>
              <a:t> reveals where we are spiritually?</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Generosity is found in </a:t>
            </a:r>
            <a:r>
              <a:rPr lang="en-US" sz="4000" b="1" dirty="0">
                <a:solidFill>
                  <a:srgbClr val="C8714F"/>
                </a:solidFill>
                <a:latin typeface="Myriad Pro" panose="020B0503030403020204" pitchFamily="34" charset="0"/>
              </a:rPr>
              <a:t>HEARTS</a:t>
            </a:r>
            <a:r>
              <a:rPr lang="en-US" sz="4000" b="1" dirty="0">
                <a:solidFill>
                  <a:schemeClr val="tx1"/>
                </a:solidFill>
                <a:latin typeface="Myriad Pro" panose="020B0503030403020204" pitchFamily="34" charset="0"/>
              </a:rPr>
              <a:t>,</a:t>
            </a:r>
            <a:r>
              <a:rPr lang="en-US" sz="4000" b="1" dirty="0">
                <a:solidFill>
                  <a:srgbClr val="4A3635"/>
                </a:solidFill>
                <a:latin typeface="Myriad Pro" panose="020B0503030403020204" pitchFamily="34" charset="0"/>
              </a:rPr>
              <a:t> not </a:t>
            </a:r>
            <a:r>
              <a:rPr lang="en-US" sz="4000" b="1" dirty="0">
                <a:solidFill>
                  <a:srgbClr val="C8714F"/>
                </a:solidFill>
                <a:latin typeface="Myriad Pro" panose="020B0503030403020204" pitchFamily="34" charset="0"/>
              </a:rPr>
              <a:t>DEEP POCKETS </a:t>
            </a:r>
            <a:r>
              <a:rPr lang="en-US" sz="2800" dirty="0">
                <a:solidFill>
                  <a:srgbClr val="4A3635"/>
                </a:solidFill>
                <a:latin typeface="Myriad Pro" panose="020B0503030403020204" pitchFamily="34" charset="0"/>
              </a:rPr>
              <a:t>(v.1-5)</a:t>
            </a:r>
          </a:p>
          <a:p>
            <a:pPr marL="930275" indent="-457200">
              <a:buFont typeface="+mj-lt"/>
              <a:buAutoNum type="arabicPeriod"/>
            </a:pPr>
            <a:r>
              <a:rPr lang="en-US" sz="4000" b="1" dirty="0">
                <a:solidFill>
                  <a:srgbClr val="4A3635"/>
                </a:solidFill>
                <a:latin typeface="Myriad Pro" panose="020B0503030403020204" pitchFamily="34" charset="0"/>
              </a:rPr>
              <a:t> Generosity proves </a:t>
            </a:r>
            <a:r>
              <a:rPr lang="en-US" sz="4000" b="1" dirty="0">
                <a:solidFill>
                  <a:srgbClr val="C8714F"/>
                </a:solidFill>
                <a:latin typeface="Myriad Pro" panose="020B0503030403020204" pitchFamily="34" charset="0"/>
              </a:rPr>
              <a:t>GENUINENESS</a:t>
            </a:r>
            <a:r>
              <a:rPr lang="en-US" sz="4000" b="1" dirty="0">
                <a:solidFill>
                  <a:srgbClr val="4A3635"/>
                </a:solidFill>
                <a:latin typeface="Myriad Pro" panose="020B0503030403020204" pitchFamily="34" charset="0"/>
              </a:rPr>
              <a:t> and </a:t>
            </a:r>
            <a:r>
              <a:rPr lang="en-US" sz="4000" b="1" dirty="0">
                <a:solidFill>
                  <a:srgbClr val="C8714F"/>
                </a:solidFill>
                <a:latin typeface="Myriad Pro" panose="020B0503030403020204" pitchFamily="34" charset="0"/>
              </a:rPr>
              <a:t>CHRIST-LIKENESS </a:t>
            </a:r>
            <a:r>
              <a:rPr lang="en-US" sz="2800" dirty="0">
                <a:solidFill>
                  <a:srgbClr val="4A3635"/>
                </a:solidFill>
                <a:latin typeface="Myriad Pro" panose="020B0503030403020204" pitchFamily="34" charset="0"/>
              </a:rPr>
              <a:t>(v.6-9)</a:t>
            </a:r>
          </a:p>
          <a:p>
            <a:pPr marL="930275" indent="-457200">
              <a:buFont typeface="+mj-lt"/>
              <a:buAutoNum type="arabicPeriod"/>
            </a:pPr>
            <a:endParaRPr lang="en-US" sz="2800" b="1" dirty="0">
              <a:solidFill>
                <a:srgbClr val="4A3635"/>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8:1-9</a:t>
            </a:r>
          </a:p>
        </p:txBody>
      </p:sp>
    </p:spTree>
    <p:extLst>
      <p:ext uri="{BB962C8B-B14F-4D97-AF65-F5344CB8AC3E}">
        <p14:creationId xmlns:p14="http://schemas.microsoft.com/office/powerpoint/2010/main" val="261664881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105204</TotalTime>
  <Words>397</Words>
  <Application>Microsoft Office PowerPoint</Application>
  <PresentationFormat>Custom</PresentationFormat>
  <Paragraphs>25</Paragraphs>
  <Slides>17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Myriad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Michelle Harada</cp:lastModifiedBy>
  <cp:revision>462</cp:revision>
  <dcterms:modified xsi:type="dcterms:W3CDTF">2025-01-19T16:34:40Z</dcterms:modified>
</cp:coreProperties>
</file>