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686" r:id="rId3"/>
    <p:sldId id="584" r:id="rId4"/>
    <p:sldId id="695" r:id="rId5"/>
    <p:sldId id="705" r:id="rId6"/>
    <p:sldId id="661" r:id="rId7"/>
    <p:sldId id="697" r:id="rId8"/>
    <p:sldId id="698" r:id="rId9"/>
    <p:sldId id="629" r:id="rId10"/>
    <p:sldId id="703" r:id="rId11"/>
    <p:sldId id="704" r:id="rId12"/>
    <p:sldId id="700" r:id="rId13"/>
    <p:sldId id="701" r:id="rId14"/>
    <p:sldId id="702" r:id="rId15"/>
    <p:sldId id="699" r:id="rId16"/>
    <p:sldId id="627" r:id="rId17"/>
    <p:sldId id="696" r:id="rId18"/>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113"/>
    <a:srgbClr val="BD222F"/>
    <a:srgbClr val="C72633"/>
    <a:srgbClr val="C22532"/>
    <a:srgbClr val="D54F37"/>
    <a:srgbClr val="B61F37"/>
    <a:srgbClr val="ADF2B1"/>
    <a:srgbClr val="B2575E"/>
    <a:srgbClr val="905E8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29" autoAdjust="0"/>
    <p:restoredTop sz="96341"/>
  </p:normalViewPr>
  <p:slideViewPr>
    <p:cSldViewPr snapToGrid="0" snapToObjects="1">
      <p:cViewPr varScale="1">
        <p:scale>
          <a:sx n="96" d="100"/>
          <a:sy n="96" d="100"/>
        </p:scale>
        <p:origin x="440" y="192"/>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950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50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32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37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098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23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00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69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563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1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Why is it that </a:t>
            </a:r>
            <a:r>
              <a:rPr lang="en-US" sz="4600" b="1" dirty="0">
                <a:solidFill>
                  <a:srgbClr val="CDD113"/>
                </a:solidFill>
                <a:latin typeface="Myriad Pro Semibold" panose="020B0503030403020204" pitchFamily="34" charset="0"/>
              </a:rPr>
              <a:t>RECONCILIATION</a:t>
            </a:r>
            <a:r>
              <a:rPr lang="en-US" sz="4600" b="1" dirty="0">
                <a:solidFill>
                  <a:schemeClr val="bg1"/>
                </a:solidFill>
                <a:latin typeface="Myriad Pro Semibold" panose="020B0503030403020204" pitchFamily="34" charset="0"/>
              </a:rPr>
              <a:t> is such a struggle for </a:t>
            </a:r>
          </a:p>
          <a:p>
            <a:r>
              <a:rPr lang="en-US" sz="4600" b="1" dirty="0">
                <a:solidFill>
                  <a:schemeClr val="bg1"/>
                </a:solidFill>
                <a:latin typeface="Myriad Pro Semibold" panose="020B0503030403020204" pitchFamily="34" charset="0"/>
              </a:rPr>
              <a:t>us all?</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Because we tend to be </a:t>
            </a:r>
            <a:r>
              <a:rPr lang="en-US" sz="4200" b="1" dirty="0">
                <a:solidFill>
                  <a:srgbClr val="CDD113"/>
                </a:solidFill>
                <a:latin typeface="Myriad Pro Semibold" panose="020B0503030403020204" pitchFamily="34" charset="0"/>
              </a:rPr>
              <a:t>BLIND TO OUR HANG UPS </a:t>
            </a:r>
            <a:r>
              <a:rPr lang="en-US" sz="3200" dirty="0">
                <a:solidFill>
                  <a:schemeClr val="bg1"/>
                </a:solidFill>
                <a:latin typeface="Myriad Pro" panose="020B0503030403020204" pitchFamily="34" charset="0"/>
              </a:rPr>
              <a:t>(v.1-11)</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CDD113"/>
                </a:solidFill>
                <a:latin typeface="Myriad Pro" panose="020B0503030403020204" pitchFamily="34" charset="0"/>
              </a:rPr>
              <a:t>2 Samuel 14:1-20</a:t>
            </a:r>
          </a:p>
        </p:txBody>
      </p:sp>
    </p:spTree>
    <p:extLst>
      <p:ext uri="{BB962C8B-B14F-4D97-AF65-F5344CB8AC3E}">
        <p14:creationId xmlns:p14="http://schemas.microsoft.com/office/powerpoint/2010/main" val="30482659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3293209"/>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Why is it that </a:t>
            </a:r>
            <a:r>
              <a:rPr lang="en-US" sz="4600" b="1" dirty="0">
                <a:solidFill>
                  <a:srgbClr val="CDD113"/>
                </a:solidFill>
                <a:latin typeface="Myriad Pro Semibold" panose="020B0503030403020204" pitchFamily="34" charset="0"/>
              </a:rPr>
              <a:t>RECONCILIATION</a:t>
            </a:r>
            <a:r>
              <a:rPr lang="en-US" sz="4600" b="1" dirty="0">
                <a:solidFill>
                  <a:schemeClr val="bg1"/>
                </a:solidFill>
                <a:latin typeface="Myriad Pro Semibold" panose="020B0503030403020204" pitchFamily="34" charset="0"/>
              </a:rPr>
              <a:t> is such a struggle for </a:t>
            </a:r>
          </a:p>
          <a:p>
            <a:r>
              <a:rPr lang="en-US" sz="4600" b="1" dirty="0">
                <a:solidFill>
                  <a:schemeClr val="bg1"/>
                </a:solidFill>
                <a:latin typeface="Myriad Pro Semibold" panose="020B0503030403020204" pitchFamily="34" charset="0"/>
              </a:rPr>
              <a:t>us all?</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Because we tend to be </a:t>
            </a:r>
            <a:r>
              <a:rPr lang="en-US" sz="4200" b="1" dirty="0">
                <a:solidFill>
                  <a:srgbClr val="CDD113"/>
                </a:solidFill>
                <a:latin typeface="Myriad Pro Semibold" panose="020B0503030403020204" pitchFamily="34" charset="0"/>
              </a:rPr>
              <a:t>BLIND TO OUR HANG UPS </a:t>
            </a:r>
            <a:r>
              <a:rPr lang="en-US" sz="3200" dirty="0">
                <a:solidFill>
                  <a:schemeClr val="bg1"/>
                </a:solidFill>
                <a:latin typeface="Myriad Pro" panose="020B0503030403020204" pitchFamily="34" charset="0"/>
              </a:rPr>
              <a:t>(v.1-11)</a:t>
            </a:r>
          </a:p>
          <a:p>
            <a:pPr marL="930275" indent="-457200">
              <a:buFont typeface="+mj-lt"/>
              <a:buAutoNum type="arabicPeriod"/>
            </a:pPr>
            <a:r>
              <a:rPr lang="en-US" sz="4000" b="1" dirty="0">
                <a:solidFill>
                  <a:schemeClr val="bg1"/>
                </a:solidFill>
                <a:latin typeface="Myriad Pro Semibold" panose="020B0503030403020204" pitchFamily="34" charset="0"/>
              </a:rPr>
              <a:t> </a:t>
            </a:r>
            <a:r>
              <a:rPr lang="en-US" sz="4200" b="1" dirty="0">
                <a:solidFill>
                  <a:schemeClr val="bg1"/>
                </a:solidFill>
                <a:latin typeface="Myriad Pro Semibold" panose="020B0503030403020204" pitchFamily="34" charset="0"/>
              </a:rPr>
              <a:t>Because we tend to be </a:t>
            </a:r>
            <a:r>
              <a:rPr lang="en-US" sz="4200" b="1" dirty="0">
                <a:solidFill>
                  <a:srgbClr val="CDD113"/>
                </a:solidFill>
                <a:latin typeface="Myriad Pro Semibold" panose="020B0503030403020204" pitchFamily="34" charset="0"/>
              </a:rPr>
              <a:t>LACKING IN MERCY </a:t>
            </a:r>
            <a:r>
              <a:rPr lang="en-US" sz="3200" dirty="0">
                <a:solidFill>
                  <a:schemeClr val="bg1"/>
                </a:solidFill>
                <a:latin typeface="Myriad Pro" panose="020B0503030403020204" pitchFamily="34" charset="0"/>
              </a:rPr>
              <a:t>(v.12-20)</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CDD113"/>
                </a:solidFill>
                <a:latin typeface="Myriad Pro" panose="020B0503030403020204" pitchFamily="34" charset="0"/>
              </a:rPr>
              <a:t>2 Samuel 14:1-20</a:t>
            </a:r>
          </a:p>
        </p:txBody>
      </p:sp>
    </p:spTree>
    <p:extLst>
      <p:ext uri="{BB962C8B-B14F-4D97-AF65-F5344CB8AC3E}">
        <p14:creationId xmlns:p14="http://schemas.microsoft.com/office/powerpoint/2010/main" val="22415440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CDD113"/>
                </a:solidFill>
                <a:latin typeface="Myriad Pro" panose="020B0503030403020204" pitchFamily="34" charset="0"/>
              </a:rPr>
              <a:t>2 Samuel 14:12-14 (</a:t>
            </a:r>
            <a:r>
              <a:rPr lang="en-US" sz="4600" b="1" i="1" dirty="0" err="1">
                <a:solidFill>
                  <a:srgbClr val="CDD113"/>
                </a:solidFill>
                <a:latin typeface="Myriad Pro" panose="020B0503030403020204" pitchFamily="34" charset="0"/>
              </a:rPr>
              <a:t>esv</a:t>
            </a:r>
            <a:r>
              <a:rPr lang="en-US" sz="4600" b="1" i="1" dirty="0">
                <a:solidFill>
                  <a:srgbClr val="CDD113"/>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12 </a:t>
            </a:r>
            <a:r>
              <a:rPr lang="en-US" sz="4000" dirty="0">
                <a:solidFill>
                  <a:schemeClr val="bg1"/>
                </a:solidFill>
                <a:latin typeface="Myriad Pro" panose="020B0503030403020204" pitchFamily="34" charset="0"/>
              </a:rPr>
              <a:t>Then the woman said, “Please let your servant speak a word to my lord the king.” He said, “Speak.” </a:t>
            </a:r>
            <a:r>
              <a:rPr lang="en-US" sz="4000" b="1" baseline="30000" dirty="0">
                <a:solidFill>
                  <a:schemeClr val="bg1"/>
                </a:solidFill>
                <a:latin typeface="Myriad Pro" panose="020B0503030403020204" pitchFamily="34" charset="0"/>
              </a:rPr>
              <a:t>13 </a:t>
            </a:r>
            <a:r>
              <a:rPr lang="en-US" sz="4000" dirty="0">
                <a:solidFill>
                  <a:schemeClr val="bg1"/>
                </a:solidFill>
                <a:latin typeface="Myriad Pro" panose="020B0503030403020204" pitchFamily="34" charset="0"/>
              </a:rPr>
              <a:t>And the woman said, </a:t>
            </a:r>
            <a:r>
              <a:rPr lang="en-US" sz="4000" b="1" i="1" dirty="0">
                <a:solidFill>
                  <a:srgbClr val="CDD113"/>
                </a:solidFill>
                <a:latin typeface="Myriad Pro" panose="020B0503030403020204" pitchFamily="34" charset="0"/>
              </a:rPr>
              <a:t>“Why then have you planned such a thing against the people of God? For in giving this decision the king convicts himself, inasmuch as the king does not bring his banished one home again. </a:t>
            </a:r>
            <a:r>
              <a:rPr lang="en-US" sz="4000" b="1" baseline="30000" dirty="0">
                <a:solidFill>
                  <a:schemeClr val="bg1"/>
                </a:solidFill>
                <a:latin typeface="Myriad Pro" panose="020B0503030403020204" pitchFamily="34" charset="0"/>
              </a:rPr>
              <a:t>14 </a:t>
            </a:r>
            <a:r>
              <a:rPr lang="en-US" sz="4000" dirty="0">
                <a:solidFill>
                  <a:schemeClr val="bg1"/>
                </a:solidFill>
                <a:latin typeface="Myriad Pro" panose="020B0503030403020204" pitchFamily="34" charset="0"/>
              </a:rPr>
              <a:t>We must all die; we are like water spilled on the ground, which cannot be gathered up again. But God will not take away life, and he devises means so that the banished one will not remain an outcast. </a:t>
            </a:r>
          </a:p>
        </p:txBody>
      </p:sp>
    </p:spTree>
    <p:extLst>
      <p:ext uri="{BB962C8B-B14F-4D97-AF65-F5344CB8AC3E}">
        <p14:creationId xmlns:p14="http://schemas.microsoft.com/office/powerpoint/2010/main" val="24189333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725192"/>
          </a:xfrm>
          <a:prstGeom prst="rect">
            <a:avLst/>
          </a:prstGeom>
          <a:noFill/>
        </p:spPr>
        <p:txBody>
          <a:bodyPr wrap="square" rtlCol="0">
            <a:spAutoFit/>
          </a:bodyPr>
          <a:lstStyle/>
          <a:p>
            <a:r>
              <a:rPr lang="en-US" sz="4600" b="1" i="1" dirty="0">
                <a:solidFill>
                  <a:srgbClr val="CDD113"/>
                </a:solidFill>
                <a:latin typeface="Myriad Pro" panose="020B0503030403020204" pitchFamily="34" charset="0"/>
              </a:rPr>
              <a:t>2 Samuel 14:15-18 (</a:t>
            </a:r>
            <a:r>
              <a:rPr lang="en-US" sz="4600" b="1" i="1" dirty="0" err="1">
                <a:solidFill>
                  <a:srgbClr val="CDD113"/>
                </a:solidFill>
                <a:latin typeface="Myriad Pro" panose="020B0503030403020204" pitchFamily="34" charset="0"/>
              </a:rPr>
              <a:t>esv</a:t>
            </a:r>
            <a:r>
              <a:rPr lang="en-US" sz="4600" b="1" i="1" dirty="0">
                <a:solidFill>
                  <a:srgbClr val="CDD113"/>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15 </a:t>
            </a:r>
            <a:r>
              <a:rPr lang="en-US" sz="4000" dirty="0">
                <a:solidFill>
                  <a:schemeClr val="bg1"/>
                </a:solidFill>
                <a:latin typeface="Myriad Pro" panose="020B0503030403020204" pitchFamily="34" charset="0"/>
              </a:rPr>
              <a:t>Now I have come to say this to my lord the king because the people have made me afraid, and your servant thought, ‘I will speak to the king; it may be that the king will perform the request of his servant. </a:t>
            </a:r>
            <a:r>
              <a:rPr lang="en-US" sz="4000" b="1" baseline="30000" dirty="0">
                <a:solidFill>
                  <a:schemeClr val="bg1"/>
                </a:solidFill>
                <a:latin typeface="Myriad Pro" panose="020B0503030403020204" pitchFamily="34" charset="0"/>
              </a:rPr>
              <a:t>16 </a:t>
            </a:r>
            <a:r>
              <a:rPr lang="en-US" sz="4000" dirty="0">
                <a:solidFill>
                  <a:schemeClr val="bg1"/>
                </a:solidFill>
                <a:latin typeface="Myriad Pro" panose="020B0503030403020204" pitchFamily="34" charset="0"/>
              </a:rPr>
              <a:t>For the king will hear and deliver his servant from the hand of the man who would destroy me and my son together from the heritage of God.’ </a:t>
            </a:r>
            <a:r>
              <a:rPr lang="en-US" sz="4000" b="1" baseline="30000" dirty="0">
                <a:solidFill>
                  <a:schemeClr val="bg1"/>
                </a:solidFill>
                <a:latin typeface="Myriad Pro" panose="020B0503030403020204" pitchFamily="34" charset="0"/>
              </a:rPr>
              <a:t>17 </a:t>
            </a:r>
            <a:r>
              <a:rPr lang="en-US" sz="4000" dirty="0">
                <a:solidFill>
                  <a:schemeClr val="bg1"/>
                </a:solidFill>
                <a:latin typeface="Myriad Pro" panose="020B0503030403020204" pitchFamily="34" charset="0"/>
              </a:rPr>
              <a:t>And your servant thought, ‘The word of my lord the king will set me at rest,’ for my lord the king is like the angel of God to discern good and evil. The Lord your God be with you!” </a:t>
            </a:r>
            <a:r>
              <a:rPr lang="en-US" sz="4000" b="1" baseline="30000" dirty="0">
                <a:solidFill>
                  <a:schemeClr val="bg1"/>
                </a:solidFill>
                <a:latin typeface="Myriad Pro" panose="020B0503030403020204" pitchFamily="34" charset="0"/>
              </a:rPr>
              <a:t>18 </a:t>
            </a:r>
            <a:r>
              <a:rPr lang="en-US" sz="4000" dirty="0">
                <a:solidFill>
                  <a:schemeClr val="bg1"/>
                </a:solidFill>
                <a:latin typeface="Myriad Pro" panose="020B0503030403020204" pitchFamily="34" charset="0"/>
              </a:rPr>
              <a:t>Then the king answered the woman, “Do not hide from me anything I ask you.” And the woman said, “Let my lord the king speak.”</a:t>
            </a:r>
          </a:p>
        </p:txBody>
      </p:sp>
    </p:spTree>
    <p:extLst>
      <p:ext uri="{BB962C8B-B14F-4D97-AF65-F5344CB8AC3E}">
        <p14:creationId xmlns:p14="http://schemas.microsoft.com/office/powerpoint/2010/main" val="11950110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CDD113"/>
                </a:solidFill>
                <a:latin typeface="Myriad Pro" panose="020B0503030403020204" pitchFamily="34" charset="0"/>
              </a:rPr>
              <a:t>2 Samuel 14:19-20 (</a:t>
            </a:r>
            <a:r>
              <a:rPr lang="en-US" sz="4600" b="1" i="1" dirty="0" err="1">
                <a:solidFill>
                  <a:srgbClr val="CDD113"/>
                </a:solidFill>
                <a:latin typeface="Myriad Pro" panose="020B0503030403020204" pitchFamily="34" charset="0"/>
              </a:rPr>
              <a:t>esv</a:t>
            </a:r>
            <a:r>
              <a:rPr lang="en-US" sz="4600" b="1" i="1" dirty="0">
                <a:solidFill>
                  <a:srgbClr val="CDD113"/>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19 </a:t>
            </a:r>
            <a:r>
              <a:rPr lang="en-US" sz="4000" dirty="0">
                <a:solidFill>
                  <a:schemeClr val="bg1"/>
                </a:solidFill>
                <a:latin typeface="Myriad Pro" panose="020B0503030403020204" pitchFamily="34" charset="0"/>
              </a:rPr>
              <a:t>The king said, “Is the hand of Joab with you in all this?” The woman answered and said, “As surely as you live, my lord the king, one cannot turn to the right hand or to the left from anything that my lord the king has said. It was your servant Joab who commanded me; it was he who put all these words in the mouth of your servant. </a:t>
            </a:r>
            <a:r>
              <a:rPr lang="en-US" sz="4000" b="1" baseline="30000" dirty="0">
                <a:solidFill>
                  <a:schemeClr val="bg1"/>
                </a:solidFill>
                <a:latin typeface="Myriad Pro" panose="020B0503030403020204" pitchFamily="34" charset="0"/>
              </a:rPr>
              <a:t>20 </a:t>
            </a:r>
            <a:r>
              <a:rPr lang="en-US" sz="4000" dirty="0">
                <a:solidFill>
                  <a:schemeClr val="bg1"/>
                </a:solidFill>
                <a:latin typeface="Myriad Pro" panose="020B0503030403020204" pitchFamily="34" charset="0"/>
              </a:rPr>
              <a:t>In order to change the course of things your servant Joab did this. But my lord has wisdom like the wisdom of the angel of God to know all things that are on the earth.”</a:t>
            </a:r>
          </a:p>
        </p:txBody>
      </p:sp>
    </p:spTree>
    <p:extLst>
      <p:ext uri="{BB962C8B-B14F-4D97-AF65-F5344CB8AC3E}">
        <p14:creationId xmlns:p14="http://schemas.microsoft.com/office/powerpoint/2010/main" val="18104417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0242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198782" y="2040106"/>
            <a:ext cx="15809843" cy="3216265"/>
          </a:xfrm>
          <a:prstGeom prst="rect">
            <a:avLst/>
          </a:prstGeom>
          <a:noFill/>
        </p:spPr>
        <p:txBody>
          <a:bodyPr wrap="square" rtlCol="0">
            <a:spAutoFit/>
          </a:bodyPr>
          <a:lstStyle/>
          <a:p>
            <a:pPr algn="ctr"/>
            <a:r>
              <a:rPr lang="en-US" sz="4600" b="1" dirty="0">
                <a:solidFill>
                  <a:schemeClr val="bg1"/>
                </a:solidFill>
                <a:latin typeface="Myriad Pro" panose="020B0503030403020204" pitchFamily="34" charset="0"/>
              </a:rPr>
              <a:t>Big Idea</a:t>
            </a:r>
          </a:p>
          <a:p>
            <a:endParaRPr lang="en-US" sz="2800" b="1" dirty="0">
              <a:solidFill>
                <a:schemeClr val="bg1"/>
              </a:solidFill>
              <a:latin typeface="Myriad Pro" panose="020B0503030403020204" pitchFamily="34" charset="0"/>
            </a:endParaRPr>
          </a:p>
          <a:p>
            <a:pPr algn="ctr"/>
            <a:r>
              <a:rPr lang="en-US" sz="4300" b="1" dirty="0">
                <a:solidFill>
                  <a:schemeClr val="bg1"/>
                </a:solidFill>
                <a:latin typeface="Myriad Pro Semibold" panose="020B0503030403020204" pitchFamily="34" charset="0"/>
              </a:rPr>
              <a:t>Reconciliation is only possible if we maintain </a:t>
            </a:r>
          </a:p>
          <a:p>
            <a:pPr algn="ctr"/>
            <a:r>
              <a:rPr lang="en-US" sz="4300" b="1" dirty="0">
                <a:solidFill>
                  <a:srgbClr val="CDD113"/>
                </a:solidFill>
                <a:latin typeface="Myriad Pro Semibold" panose="020B0503030403020204" pitchFamily="34" charset="0"/>
              </a:rPr>
              <a:t>SOFTENED HEARTS!</a:t>
            </a:r>
          </a:p>
          <a:p>
            <a:pPr algn="ctr"/>
            <a:endParaRPr lang="en-US" sz="4300" b="1" dirty="0">
              <a:solidFill>
                <a:srgbClr val="5AB0E5"/>
              </a:solidFill>
              <a:latin typeface="Myriad Pro Semibold" panose="020B0503030403020204" pitchFamily="34" charset="0"/>
            </a:endParaRP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rgbClr val="CDD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50229" y="1432628"/>
            <a:ext cx="157397" cy="1944974"/>
          </a:xfrm>
          <a:prstGeom prst="triangle">
            <a:avLst/>
          </a:prstGeom>
          <a:solidFill>
            <a:srgbClr val="CDD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20154380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449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493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3221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492990"/>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Why is it that </a:t>
            </a:r>
            <a:r>
              <a:rPr lang="en-US" sz="4600" b="1" dirty="0">
                <a:solidFill>
                  <a:srgbClr val="CDD113"/>
                </a:solidFill>
                <a:latin typeface="Myriad Pro Semibold" panose="020B0503030403020204" pitchFamily="34" charset="0"/>
              </a:rPr>
              <a:t>RECONCILIATION</a:t>
            </a:r>
            <a:r>
              <a:rPr lang="en-US" sz="4600" b="1" dirty="0">
                <a:solidFill>
                  <a:schemeClr val="bg1"/>
                </a:solidFill>
                <a:latin typeface="Myriad Pro Semibold" panose="020B0503030403020204" pitchFamily="34" charset="0"/>
              </a:rPr>
              <a:t> is such a struggle for </a:t>
            </a:r>
          </a:p>
          <a:p>
            <a:r>
              <a:rPr lang="en-US" sz="4600" b="1" dirty="0">
                <a:solidFill>
                  <a:schemeClr val="bg1"/>
                </a:solidFill>
                <a:latin typeface="Myriad Pro Semibold" panose="020B0503030403020204" pitchFamily="34" charset="0"/>
              </a:rPr>
              <a:t>us all?</a:t>
            </a:r>
          </a:p>
          <a:p>
            <a:endParaRPr lang="en-US" sz="3200" b="1" dirty="0">
              <a:solidFill>
                <a:srgbClr val="5AB0E5"/>
              </a:solidFill>
              <a:latin typeface="Myriad Pro" panose="020B0503030403020204" pitchFamily="34" charset="0"/>
            </a:endParaRPr>
          </a:p>
          <a:p>
            <a:pPr marL="473075"/>
            <a:endParaRPr lang="en-US" sz="3200" dirty="0">
              <a:solidFill>
                <a:schemeClr val="bg1"/>
              </a:solidFill>
              <a:latin typeface="Myriad Pro"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CDD113"/>
                </a:solidFill>
                <a:latin typeface="Myriad Pro" panose="020B0503030403020204" pitchFamily="34" charset="0"/>
              </a:rPr>
              <a:t>2 Samuel 14:1-20</a:t>
            </a:r>
          </a:p>
        </p:txBody>
      </p:sp>
    </p:spTree>
    <p:extLst>
      <p:ext uri="{BB962C8B-B14F-4D97-AF65-F5344CB8AC3E}">
        <p14:creationId xmlns:p14="http://schemas.microsoft.com/office/powerpoint/2010/main" val="28066249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646878"/>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Why is it that </a:t>
            </a:r>
            <a:r>
              <a:rPr lang="en-US" sz="4600" b="1" dirty="0">
                <a:solidFill>
                  <a:srgbClr val="CDD113"/>
                </a:solidFill>
                <a:latin typeface="Myriad Pro Semibold" panose="020B0503030403020204" pitchFamily="34" charset="0"/>
              </a:rPr>
              <a:t>RECONCILIATION</a:t>
            </a:r>
            <a:r>
              <a:rPr lang="en-US" sz="4600" b="1" dirty="0">
                <a:solidFill>
                  <a:schemeClr val="bg1"/>
                </a:solidFill>
                <a:latin typeface="Myriad Pro Semibold" panose="020B0503030403020204" pitchFamily="34" charset="0"/>
              </a:rPr>
              <a:t> is such a struggle for </a:t>
            </a:r>
          </a:p>
          <a:p>
            <a:r>
              <a:rPr lang="en-US" sz="4600" b="1" dirty="0">
                <a:solidFill>
                  <a:schemeClr val="bg1"/>
                </a:solidFill>
                <a:latin typeface="Myriad Pro Semibold" panose="020B0503030403020204" pitchFamily="34" charset="0"/>
              </a:rPr>
              <a:t>us all?</a:t>
            </a:r>
          </a:p>
          <a:p>
            <a:endParaRPr lang="en-US" sz="3200" b="1" dirty="0">
              <a:solidFill>
                <a:srgbClr val="5AB0E5"/>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Because we tend to be </a:t>
            </a:r>
            <a:r>
              <a:rPr lang="en-US" sz="4200" b="1" dirty="0">
                <a:solidFill>
                  <a:srgbClr val="CDD113"/>
                </a:solidFill>
                <a:latin typeface="Myriad Pro Semibold" panose="020B0503030403020204" pitchFamily="34" charset="0"/>
              </a:rPr>
              <a:t>BLIND TO OUR HANG UPS </a:t>
            </a:r>
            <a:r>
              <a:rPr lang="en-US" sz="3200" dirty="0">
                <a:solidFill>
                  <a:schemeClr val="bg1"/>
                </a:solidFill>
                <a:latin typeface="Myriad Pro" panose="020B0503030403020204" pitchFamily="34" charset="0"/>
              </a:rPr>
              <a:t>(v.1-11)</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CDD113"/>
                </a:solidFill>
                <a:latin typeface="Myriad Pro" panose="020B0503030403020204" pitchFamily="34" charset="0"/>
              </a:rPr>
              <a:t>2 Samuel 14:1-20</a:t>
            </a:r>
          </a:p>
        </p:txBody>
      </p:sp>
    </p:spTree>
    <p:extLst>
      <p:ext uri="{BB962C8B-B14F-4D97-AF65-F5344CB8AC3E}">
        <p14:creationId xmlns:p14="http://schemas.microsoft.com/office/powerpoint/2010/main" val="18381512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109639"/>
          </a:xfrm>
          <a:prstGeom prst="rect">
            <a:avLst/>
          </a:prstGeom>
          <a:noFill/>
        </p:spPr>
        <p:txBody>
          <a:bodyPr wrap="square" rtlCol="0">
            <a:spAutoFit/>
          </a:bodyPr>
          <a:lstStyle/>
          <a:p>
            <a:r>
              <a:rPr lang="en-US" sz="4600" b="1" i="1" dirty="0">
                <a:solidFill>
                  <a:srgbClr val="CDD113"/>
                </a:solidFill>
                <a:latin typeface="Myriad Pro" panose="020B0503030403020204" pitchFamily="34" charset="0"/>
              </a:rPr>
              <a:t>2 Samuel 14:1-5 (</a:t>
            </a:r>
            <a:r>
              <a:rPr lang="en-US" sz="4600" b="1" i="1" dirty="0" err="1">
                <a:solidFill>
                  <a:srgbClr val="CDD113"/>
                </a:solidFill>
                <a:latin typeface="Myriad Pro" panose="020B0503030403020204" pitchFamily="34" charset="0"/>
              </a:rPr>
              <a:t>esv</a:t>
            </a:r>
            <a:r>
              <a:rPr lang="en-US" sz="4600" b="1" i="1" dirty="0">
                <a:solidFill>
                  <a:srgbClr val="CDD113"/>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Now Joab the son of </a:t>
            </a:r>
            <a:r>
              <a:rPr lang="en-US" sz="4000" dirty="0" err="1">
                <a:solidFill>
                  <a:schemeClr val="bg1"/>
                </a:solidFill>
                <a:latin typeface="Myriad Pro" panose="020B0503030403020204" pitchFamily="34" charset="0"/>
              </a:rPr>
              <a:t>Zeruiah</a:t>
            </a:r>
            <a:r>
              <a:rPr lang="en-US" sz="4000" dirty="0">
                <a:solidFill>
                  <a:schemeClr val="bg1"/>
                </a:solidFill>
                <a:latin typeface="Myriad Pro" panose="020B0503030403020204" pitchFamily="34" charset="0"/>
              </a:rPr>
              <a:t> knew that the king’s heart went out to Absalom. </a:t>
            </a:r>
            <a:r>
              <a:rPr lang="en-US" sz="4000" b="1" baseline="30000" dirty="0">
                <a:solidFill>
                  <a:schemeClr val="bg1"/>
                </a:solidFill>
                <a:latin typeface="Myriad Pro" panose="020B0503030403020204" pitchFamily="34" charset="0"/>
              </a:rPr>
              <a:t>2 </a:t>
            </a:r>
            <a:r>
              <a:rPr lang="en-US" sz="4000" dirty="0">
                <a:solidFill>
                  <a:schemeClr val="bg1"/>
                </a:solidFill>
                <a:latin typeface="Myriad Pro" panose="020B0503030403020204" pitchFamily="34" charset="0"/>
              </a:rPr>
              <a:t>And Joab sent to Tekoa and brought from there a wise woman and said to her, “Pretend to be a mourner and put on mourning garments. Do not anoint yourself with oil, but behave like a woman who has been mourning many days for the dead. </a:t>
            </a:r>
            <a:r>
              <a:rPr lang="en-US" sz="4000" b="1" baseline="30000" dirty="0">
                <a:solidFill>
                  <a:schemeClr val="bg1"/>
                </a:solidFill>
                <a:latin typeface="Myriad Pro" panose="020B0503030403020204" pitchFamily="34" charset="0"/>
              </a:rPr>
              <a:t>3 </a:t>
            </a:r>
            <a:r>
              <a:rPr lang="en-US" sz="4000" dirty="0">
                <a:solidFill>
                  <a:schemeClr val="bg1"/>
                </a:solidFill>
                <a:latin typeface="Myriad Pro" panose="020B0503030403020204" pitchFamily="34" charset="0"/>
              </a:rPr>
              <a:t>Go to the king and speak thus to him.” So Joab put the words in her mouth. </a:t>
            </a:r>
            <a:r>
              <a:rPr lang="en-US" sz="4000" b="1" baseline="30000" dirty="0">
                <a:solidFill>
                  <a:schemeClr val="bg1"/>
                </a:solidFill>
                <a:latin typeface="Myriad Pro" panose="020B0503030403020204" pitchFamily="34" charset="0"/>
              </a:rPr>
              <a:t>4 </a:t>
            </a:r>
            <a:r>
              <a:rPr lang="en-US" sz="4000" dirty="0">
                <a:solidFill>
                  <a:schemeClr val="bg1"/>
                </a:solidFill>
                <a:latin typeface="Myriad Pro" panose="020B0503030403020204" pitchFamily="34" charset="0"/>
              </a:rPr>
              <a:t>When the woman of Tekoa came to the king, she fell on her face to the ground and paid homage and said, “Save me, O king.” </a:t>
            </a:r>
            <a:r>
              <a:rPr lang="en-US" sz="4000" b="1" baseline="30000" dirty="0">
                <a:solidFill>
                  <a:schemeClr val="bg1"/>
                </a:solidFill>
                <a:latin typeface="Myriad Pro" panose="020B0503030403020204" pitchFamily="34" charset="0"/>
              </a:rPr>
              <a:t>5 </a:t>
            </a:r>
            <a:r>
              <a:rPr lang="en-US" sz="4000" dirty="0">
                <a:solidFill>
                  <a:schemeClr val="bg1"/>
                </a:solidFill>
                <a:latin typeface="Myriad Pro" panose="020B0503030403020204" pitchFamily="34" charset="0"/>
              </a:rPr>
              <a:t>And the king said to her, “What is your trouble?” She answered, “Alas, I am a widow; my husband is dead. </a:t>
            </a:r>
          </a:p>
        </p:txBody>
      </p:sp>
    </p:spTree>
    <p:extLst>
      <p:ext uri="{BB962C8B-B14F-4D97-AF65-F5344CB8AC3E}">
        <p14:creationId xmlns:p14="http://schemas.microsoft.com/office/powerpoint/2010/main" val="24571764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109639"/>
          </a:xfrm>
          <a:prstGeom prst="rect">
            <a:avLst/>
          </a:prstGeom>
          <a:noFill/>
        </p:spPr>
        <p:txBody>
          <a:bodyPr wrap="square" rtlCol="0">
            <a:spAutoFit/>
          </a:bodyPr>
          <a:lstStyle/>
          <a:p>
            <a:r>
              <a:rPr lang="en-US" sz="4600" b="1" i="1" dirty="0">
                <a:solidFill>
                  <a:srgbClr val="CDD113"/>
                </a:solidFill>
                <a:latin typeface="Myriad Pro" panose="020B0503030403020204" pitchFamily="34" charset="0"/>
              </a:rPr>
              <a:t>2 Samuel 14:6-8 (</a:t>
            </a:r>
            <a:r>
              <a:rPr lang="en-US" sz="4600" b="1" i="1" dirty="0" err="1">
                <a:solidFill>
                  <a:srgbClr val="CDD113"/>
                </a:solidFill>
                <a:latin typeface="Myriad Pro" panose="020B0503030403020204" pitchFamily="34" charset="0"/>
              </a:rPr>
              <a:t>esv</a:t>
            </a:r>
            <a:r>
              <a:rPr lang="en-US" sz="4600" b="1" i="1" dirty="0">
                <a:solidFill>
                  <a:srgbClr val="CDD113"/>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6 </a:t>
            </a:r>
            <a:r>
              <a:rPr lang="en-US" sz="4000" dirty="0">
                <a:solidFill>
                  <a:schemeClr val="bg1"/>
                </a:solidFill>
                <a:latin typeface="Myriad Pro" panose="020B0503030403020204" pitchFamily="34" charset="0"/>
              </a:rPr>
              <a:t>And your servant had two sons, and they quarreled with one another in the field. There was no one to separate them, and one struck the other and killed him. </a:t>
            </a:r>
            <a:r>
              <a:rPr lang="en-US" sz="4000" b="1" baseline="30000" dirty="0">
                <a:solidFill>
                  <a:schemeClr val="bg1"/>
                </a:solidFill>
                <a:latin typeface="Myriad Pro" panose="020B0503030403020204" pitchFamily="34" charset="0"/>
              </a:rPr>
              <a:t>7 </a:t>
            </a:r>
            <a:r>
              <a:rPr lang="en-US" sz="4000" dirty="0">
                <a:solidFill>
                  <a:schemeClr val="bg1"/>
                </a:solidFill>
                <a:latin typeface="Myriad Pro" panose="020B0503030403020204" pitchFamily="34" charset="0"/>
              </a:rPr>
              <a:t>And now the whole clan has risen against your servant, and they say, </a:t>
            </a:r>
            <a:r>
              <a:rPr lang="en-US" sz="4000" b="1" i="1" dirty="0">
                <a:solidFill>
                  <a:srgbClr val="CDD113"/>
                </a:solidFill>
                <a:latin typeface="Myriad Pro" panose="020B0503030403020204" pitchFamily="34" charset="0"/>
              </a:rPr>
              <a:t>‘Give up the man who struck his brother, that we may put him to death for the life of his brother whom he killed.’ </a:t>
            </a:r>
            <a:r>
              <a:rPr lang="en-US" sz="4000" dirty="0">
                <a:solidFill>
                  <a:schemeClr val="bg1"/>
                </a:solidFill>
                <a:latin typeface="Myriad Pro" panose="020B0503030403020204" pitchFamily="34" charset="0"/>
              </a:rPr>
              <a:t>And so they would destroy the heir also. Thus they would quench my coal that is left and leave to my husband neither name nor remnant on the face of the earth.” </a:t>
            </a:r>
            <a:r>
              <a:rPr lang="en-US" sz="4000" b="1" baseline="30000" dirty="0">
                <a:solidFill>
                  <a:schemeClr val="bg1"/>
                </a:solidFill>
                <a:latin typeface="Myriad Pro" panose="020B0503030403020204" pitchFamily="34" charset="0"/>
              </a:rPr>
              <a:t>8 </a:t>
            </a:r>
            <a:r>
              <a:rPr lang="en-US" sz="4000" dirty="0">
                <a:solidFill>
                  <a:schemeClr val="bg1"/>
                </a:solidFill>
                <a:latin typeface="Myriad Pro" panose="020B0503030403020204" pitchFamily="34" charset="0"/>
              </a:rPr>
              <a:t>Then the king said to the woman, “Go to your house, and I will give orders concerning you.”</a:t>
            </a:r>
          </a:p>
        </p:txBody>
      </p:sp>
    </p:spTree>
    <p:extLst>
      <p:ext uri="{BB962C8B-B14F-4D97-AF65-F5344CB8AC3E}">
        <p14:creationId xmlns:p14="http://schemas.microsoft.com/office/powerpoint/2010/main" val="26774571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262979"/>
          </a:xfrm>
          <a:prstGeom prst="rect">
            <a:avLst/>
          </a:prstGeom>
          <a:noFill/>
        </p:spPr>
        <p:txBody>
          <a:bodyPr wrap="square" rtlCol="0">
            <a:spAutoFit/>
          </a:bodyPr>
          <a:lstStyle/>
          <a:p>
            <a:r>
              <a:rPr lang="en-US" sz="4600" b="1" i="1" dirty="0">
                <a:solidFill>
                  <a:srgbClr val="CDD113"/>
                </a:solidFill>
                <a:latin typeface="Myriad Pro" panose="020B0503030403020204" pitchFamily="34" charset="0"/>
              </a:rPr>
              <a:t>2 Samuel 14:9-11 (</a:t>
            </a:r>
            <a:r>
              <a:rPr lang="en-US" sz="4600" b="1" i="1" dirty="0" err="1">
                <a:solidFill>
                  <a:srgbClr val="CDD113"/>
                </a:solidFill>
                <a:latin typeface="Myriad Pro" panose="020B0503030403020204" pitchFamily="34" charset="0"/>
              </a:rPr>
              <a:t>esv</a:t>
            </a:r>
            <a:r>
              <a:rPr lang="en-US" sz="4600" b="1" i="1" dirty="0">
                <a:solidFill>
                  <a:srgbClr val="CDD113"/>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b="1" baseline="30000" dirty="0">
                <a:solidFill>
                  <a:schemeClr val="bg1"/>
                </a:solidFill>
                <a:latin typeface="Myriad Pro" panose="020B0503030403020204" pitchFamily="34" charset="0"/>
              </a:rPr>
              <a:t>9 </a:t>
            </a:r>
            <a:r>
              <a:rPr lang="en-US" sz="4000" dirty="0">
                <a:solidFill>
                  <a:schemeClr val="bg1"/>
                </a:solidFill>
                <a:latin typeface="Myriad Pro" panose="020B0503030403020204" pitchFamily="34" charset="0"/>
              </a:rPr>
              <a:t>And the woman of Tekoa said to the king, “On me be the guilt, my lord the king, and on my father’s house; let the king and his throne be guiltless.” </a:t>
            </a:r>
            <a:r>
              <a:rPr lang="en-US" sz="4000" b="1" baseline="30000" dirty="0">
                <a:solidFill>
                  <a:schemeClr val="bg1"/>
                </a:solidFill>
                <a:latin typeface="Myriad Pro" panose="020B0503030403020204" pitchFamily="34" charset="0"/>
              </a:rPr>
              <a:t>10 </a:t>
            </a:r>
            <a:r>
              <a:rPr lang="en-US" sz="4000" dirty="0">
                <a:solidFill>
                  <a:schemeClr val="bg1"/>
                </a:solidFill>
                <a:latin typeface="Myriad Pro" panose="020B0503030403020204" pitchFamily="34" charset="0"/>
              </a:rPr>
              <a:t>The king said, “If anyone says anything to you, bring him to me, and he shall never touch you again.” </a:t>
            </a:r>
            <a:r>
              <a:rPr lang="en-US" sz="4000" b="1" baseline="30000" dirty="0">
                <a:solidFill>
                  <a:schemeClr val="bg1"/>
                </a:solidFill>
                <a:latin typeface="Myriad Pro" panose="020B0503030403020204" pitchFamily="34" charset="0"/>
              </a:rPr>
              <a:t>11 </a:t>
            </a:r>
            <a:r>
              <a:rPr lang="en-US" sz="4000" dirty="0">
                <a:solidFill>
                  <a:schemeClr val="bg1"/>
                </a:solidFill>
                <a:latin typeface="Myriad Pro" panose="020B0503030403020204" pitchFamily="34" charset="0"/>
              </a:rPr>
              <a:t>Then she said, “Please let the king invoke the Lord your God, that the avenger of blood kill no more, and my son be not destroyed.” He said, “As the Lord lives, not one hair of your son shall fall to the ground.”</a:t>
            </a:r>
          </a:p>
        </p:txBody>
      </p:sp>
    </p:spTree>
    <p:extLst>
      <p:ext uri="{BB962C8B-B14F-4D97-AF65-F5344CB8AC3E}">
        <p14:creationId xmlns:p14="http://schemas.microsoft.com/office/powerpoint/2010/main" val="9272628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52177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117875</TotalTime>
  <Words>986</Words>
  <Application>Microsoft Macintosh PowerPoint</Application>
  <PresentationFormat>Custom</PresentationFormat>
  <Paragraphs>41</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Myriad Pro</vt:lpstr>
      <vt:lpstr>Myriad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Microsoft Office User</cp:lastModifiedBy>
  <cp:revision>550</cp:revision>
  <dcterms:modified xsi:type="dcterms:W3CDTF">2025-10-26T02:58:52Z</dcterms:modified>
</cp:coreProperties>
</file>