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716" r:id="rId3"/>
    <p:sldId id="717" r:id="rId4"/>
    <p:sldId id="686" r:id="rId5"/>
    <p:sldId id="584" r:id="rId6"/>
    <p:sldId id="715" r:id="rId7"/>
    <p:sldId id="721" r:id="rId8"/>
    <p:sldId id="661" r:id="rId9"/>
    <p:sldId id="718" r:id="rId10"/>
    <p:sldId id="696" r:id="rId11"/>
    <p:sldId id="720" r:id="rId12"/>
    <p:sldId id="722" r:id="rId13"/>
    <p:sldId id="712" r:id="rId14"/>
    <p:sldId id="719" r:id="rId15"/>
    <p:sldId id="710" r:id="rId16"/>
    <p:sldId id="627" r:id="rId17"/>
    <p:sldId id="706" r:id="rId18"/>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FF9B"/>
    <a:srgbClr val="4DE289"/>
    <a:srgbClr val="9DE224"/>
    <a:srgbClr val="98D82A"/>
    <a:srgbClr val="CDD113"/>
    <a:srgbClr val="BD222F"/>
    <a:srgbClr val="C72633"/>
    <a:srgbClr val="C22532"/>
    <a:srgbClr val="D54F37"/>
    <a:srgbClr val="B61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96341"/>
  </p:normalViewPr>
  <p:slideViewPr>
    <p:cSldViewPr snapToGrid="0" snapToObjects="1">
      <p:cViewPr varScale="1">
        <p:scale>
          <a:sx n="96" d="100"/>
          <a:sy n="96" d="100"/>
        </p:scale>
        <p:origin x="496" y="192"/>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46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329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337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676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215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7902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808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314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032000" y="1496484"/>
            <a:ext cx="12192000" cy="3183467"/>
          </a:xfrm>
          <a:prstGeom prst="rect">
            <a:avLst/>
          </a:prstGeom>
        </p:spPr>
        <p:txBody>
          <a:bodyPr anchor="b"/>
          <a:lstStyle>
            <a:lvl1pPr algn="ctr">
              <a:defRPr sz="8000"/>
            </a:lvl1pPr>
          </a:lstStyle>
          <a:p>
            <a:r>
              <a:t>Title Text</a:t>
            </a:r>
          </a:p>
        </p:txBody>
      </p:sp>
      <p:sp>
        <p:nvSpPr>
          <p:cNvPr id="12" name="Body Level One…"/>
          <p:cNvSpPr txBox="1">
            <a:spLocks noGrp="1"/>
          </p:cNvSpPr>
          <p:nvPr>
            <p:ph type="body" sz="quarter" idx="1"/>
          </p:nvPr>
        </p:nvSpPr>
        <p:spPr>
          <a:xfrm>
            <a:off x="2032000" y="4802716"/>
            <a:ext cx="12192000" cy="2207684"/>
          </a:xfrm>
          <a:prstGeom prst="rect">
            <a:avLst/>
          </a:prstGeom>
        </p:spPr>
        <p:txBody>
          <a:bodyPr/>
          <a:lstStyle>
            <a:lvl1pPr marL="0" indent="0" algn="ctr">
              <a:buSzTx/>
              <a:buFontTx/>
              <a:buNone/>
              <a:defRPr sz="3200"/>
            </a:lvl1pPr>
            <a:lvl2pPr marL="0" indent="609584" algn="ctr">
              <a:buSzTx/>
              <a:buFontTx/>
              <a:buNone/>
              <a:defRPr sz="3200"/>
            </a:lvl2pPr>
            <a:lvl3pPr marL="0" indent="1219169" algn="ctr">
              <a:buSzTx/>
              <a:buFontTx/>
              <a:buNone/>
              <a:defRPr sz="3200"/>
            </a:lvl3pPr>
            <a:lvl4pPr marL="0" indent="1828754" algn="ctr">
              <a:buSzTx/>
              <a:buFontTx/>
              <a:buNone/>
              <a:defRPr sz="3200"/>
            </a:lvl4pPr>
            <a:lvl5pPr marL="0" indent="2438338"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73" name="Body Level One…"/>
          <p:cNvSpPr txBox="1">
            <a:spLocks noGrp="1"/>
          </p:cNvSpPr>
          <p:nvPr>
            <p:ph type="body" sz="half" idx="1"/>
          </p:nvPr>
        </p:nvSpPr>
        <p:spPr>
          <a:xfrm>
            <a:off x="6910916" y="1316567"/>
            <a:ext cx="8229601" cy="6498167"/>
          </a:xfrm>
          <a:prstGeom prst="rect">
            <a:avLst/>
          </a:prstGeom>
        </p:spPr>
        <p:txBody>
          <a:bodyPr/>
          <a:lstStyle>
            <a:lvl1pPr>
              <a:defRPr sz="4200"/>
            </a:lvl1pPr>
            <a:lvl2pPr marL="955565" indent="-345980">
              <a:defRPr sz="4200"/>
            </a:lvl2pPr>
            <a:lvl3pPr marL="1619209" indent="-400039">
              <a:defRPr sz="4200"/>
            </a:lvl3pPr>
            <a:lvl4pPr marL="2321111" indent="-492356">
              <a:defRPr sz="4200"/>
            </a:lvl4pPr>
            <a:lvl5pPr marL="2930695" indent="-492356">
              <a:defRPr sz="4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119717" y="2743200"/>
            <a:ext cx="5242985" cy="5082117"/>
          </a:xfrm>
          <a:prstGeom prst="rect">
            <a:avLst/>
          </a:prstGeom>
        </p:spPr>
        <p:txBody>
          <a:bodyPr/>
          <a:lstStyle/>
          <a:p>
            <a:pPr marL="0" indent="0">
              <a:buSzTx/>
              <a:buFontTx/>
              <a:buNone/>
              <a:defRPr sz="21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83" name="Picture Placeholder 2"/>
          <p:cNvSpPr>
            <a:spLocks noGrp="1"/>
          </p:cNvSpPr>
          <p:nvPr>
            <p:ph type="pic" sz="half" idx="21"/>
          </p:nvPr>
        </p:nvSpPr>
        <p:spPr>
          <a:xfrm>
            <a:off x="6910916" y="1316567"/>
            <a:ext cx="8229601" cy="6498167"/>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119717" y="2743200"/>
            <a:ext cx="5242985" cy="5082117"/>
          </a:xfrm>
          <a:prstGeom prst="rect">
            <a:avLst/>
          </a:prstGeom>
        </p:spPr>
        <p:txBody>
          <a:bodyPr/>
          <a:lstStyle>
            <a:lvl1pPr marL="0" indent="0">
              <a:buSzTx/>
              <a:buFontTx/>
              <a:buNone/>
              <a:defRPr sz="2100"/>
            </a:lvl1pPr>
            <a:lvl2pPr marL="0" indent="609584">
              <a:buSzTx/>
              <a:buFontTx/>
              <a:buNone/>
              <a:defRPr sz="2100"/>
            </a:lvl2pPr>
            <a:lvl3pPr marL="0" indent="1219169">
              <a:buSzTx/>
              <a:buFontTx/>
              <a:buNone/>
              <a:defRPr sz="2100"/>
            </a:lvl3pPr>
            <a:lvl4pPr marL="0" indent="1828754">
              <a:buSzTx/>
              <a:buFontTx/>
              <a:buNone/>
              <a:defRPr sz="2100"/>
            </a:lvl4pPr>
            <a:lvl5pPr marL="0" indent="2438338">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17600" y="486833"/>
            <a:ext cx="14020800" cy="1767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1117600" y="2434166"/>
            <a:ext cx="14020800" cy="5801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828281" y="8568253"/>
            <a:ext cx="310119" cy="300594"/>
          </a:xfrm>
          <a:prstGeom prst="rect">
            <a:avLst/>
          </a:prstGeom>
          <a:ln w="12700">
            <a:miter lim="400000"/>
          </a:ln>
        </p:spPr>
        <p:txBody>
          <a:bodyPr wrap="none" lIns="45719" rIns="45719"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Lst>
  <p:transition spd="med"/>
  <p:txStyles>
    <p:titleStyle>
      <a:lvl1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1pPr>
      <a:lvl2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2pPr>
      <a:lvl3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3pPr>
      <a:lvl4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4pPr>
      <a:lvl5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5pPr>
      <a:lvl6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6pPr>
      <a:lvl7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7pPr>
      <a:lvl8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8pPr>
      <a:lvl9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9pPr>
    </p:titleStyle>
    <p:bodyStyle>
      <a:lvl1pPr marL="304792" marR="0" indent="-30479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1pPr>
      <a:lvl2pPr marL="962000" marR="0" indent="-352415"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2pPr>
      <a:lvl3pPr marL="1652912" marR="0" indent="-43374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3pPr>
      <a:lvl4pPr marL="2298642"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4pPr>
      <a:lvl5pPr marL="290822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5pPr>
      <a:lvl6pPr marL="351781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6pPr>
      <a:lvl7pPr marL="412739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7pPr>
      <a:lvl8pPr marL="473698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8pPr>
      <a:lvl9pPr marL="5346565"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6449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646878"/>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What happens when we don’t deal with our feelings of </a:t>
            </a:r>
            <a:r>
              <a:rPr lang="en-US" sz="4600" b="1" dirty="0">
                <a:solidFill>
                  <a:srgbClr val="57FF9B"/>
                </a:solidFill>
                <a:latin typeface="Myriad Pro Semibold" panose="020B0503030403020204" pitchFamily="34" charset="0"/>
              </a:rPr>
              <a:t>RESENTMENT?</a:t>
            </a:r>
          </a:p>
          <a:p>
            <a:endParaRPr lang="en-US" sz="3200" b="1" dirty="0">
              <a:solidFill>
                <a:srgbClr val="5AB0E5"/>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We can develop a </a:t>
            </a:r>
            <a:r>
              <a:rPr lang="en-US" sz="4200" b="1" dirty="0">
                <a:solidFill>
                  <a:srgbClr val="57FF9B"/>
                </a:solidFill>
                <a:latin typeface="Myriad Pro Semibold" panose="020B0503030403020204" pitchFamily="34" charset="0"/>
              </a:rPr>
              <a:t>CONNIVING PERSONALITY </a:t>
            </a:r>
            <a:r>
              <a:rPr lang="en-US" sz="3200" dirty="0">
                <a:solidFill>
                  <a:schemeClr val="bg1"/>
                </a:solidFill>
                <a:latin typeface="Myriad Pro" panose="020B0503030403020204" pitchFamily="34" charset="0"/>
              </a:rPr>
              <a:t>(v.1-6)</a:t>
            </a:r>
            <a:endParaRPr lang="en-US" sz="3200" b="1" dirty="0">
              <a:solidFill>
                <a:srgbClr val="57FF9B"/>
              </a:solidFill>
              <a:latin typeface="Myriad Pro Semibold" panose="020B0503030403020204" pitchFamily="34" charset="0"/>
            </a:endParaRP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57FF9B"/>
                </a:solidFill>
                <a:latin typeface="Myriad Pro" panose="020B0503030403020204" pitchFamily="34" charset="0"/>
              </a:rPr>
              <a:t>2 Samuel 15:1-12</a:t>
            </a:r>
          </a:p>
        </p:txBody>
      </p:sp>
    </p:spTree>
    <p:extLst>
      <p:ext uri="{BB962C8B-B14F-4D97-AF65-F5344CB8AC3E}">
        <p14:creationId xmlns:p14="http://schemas.microsoft.com/office/powerpoint/2010/main" val="40600256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3293209"/>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What happens when we don’t deal with our feelings of </a:t>
            </a:r>
            <a:r>
              <a:rPr lang="en-US" sz="4600" b="1" dirty="0">
                <a:solidFill>
                  <a:srgbClr val="57FF9B"/>
                </a:solidFill>
                <a:latin typeface="Myriad Pro Semibold" panose="020B0503030403020204" pitchFamily="34" charset="0"/>
              </a:rPr>
              <a:t>RESENTMENT?</a:t>
            </a:r>
          </a:p>
          <a:p>
            <a:endParaRPr lang="en-US" sz="3200" b="1" dirty="0">
              <a:solidFill>
                <a:srgbClr val="5AB0E5"/>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We can develop a </a:t>
            </a:r>
            <a:r>
              <a:rPr lang="en-US" sz="4200" b="1" dirty="0">
                <a:solidFill>
                  <a:srgbClr val="57FF9B"/>
                </a:solidFill>
                <a:latin typeface="Myriad Pro Semibold" panose="020B0503030403020204" pitchFamily="34" charset="0"/>
              </a:rPr>
              <a:t>CONNIVING PERSONALITY </a:t>
            </a:r>
            <a:r>
              <a:rPr lang="en-US" sz="3200" dirty="0">
                <a:solidFill>
                  <a:schemeClr val="bg1"/>
                </a:solidFill>
                <a:latin typeface="Myriad Pro" panose="020B0503030403020204" pitchFamily="34" charset="0"/>
              </a:rPr>
              <a:t>(v.1-6)</a:t>
            </a:r>
            <a:endParaRPr lang="en-US" sz="3200" b="1" dirty="0">
              <a:solidFill>
                <a:srgbClr val="57FF9B"/>
              </a:solidFill>
              <a:latin typeface="Myriad Pro Semibold"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We can develop a </a:t>
            </a:r>
            <a:r>
              <a:rPr lang="en-US" sz="4200" b="1" dirty="0">
                <a:solidFill>
                  <a:srgbClr val="57FF9B"/>
                </a:solidFill>
                <a:latin typeface="Myriad Pro Semibold" panose="020B0503030403020204" pitchFamily="34" charset="0"/>
              </a:rPr>
              <a:t>SUPERIORITY COMPLEX </a:t>
            </a:r>
            <a:r>
              <a:rPr lang="en-US" sz="3200" dirty="0">
                <a:solidFill>
                  <a:schemeClr val="bg1"/>
                </a:solidFill>
                <a:latin typeface="Myriad Pro" panose="020B0503030403020204" pitchFamily="34" charset="0"/>
              </a:rPr>
              <a:t>(v.7-12)</a:t>
            </a: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57FF9B"/>
                </a:solidFill>
                <a:latin typeface="Myriad Pro" panose="020B0503030403020204" pitchFamily="34" charset="0"/>
              </a:rPr>
              <a:t>2 Samuel 15:1-12</a:t>
            </a:r>
          </a:p>
        </p:txBody>
      </p:sp>
    </p:spTree>
    <p:extLst>
      <p:ext uri="{BB962C8B-B14F-4D97-AF65-F5344CB8AC3E}">
        <p14:creationId xmlns:p14="http://schemas.microsoft.com/office/powerpoint/2010/main" val="27573506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878532"/>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15:7-10 (</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b="1" baseline="30000" dirty="0">
                <a:solidFill>
                  <a:schemeClr val="bg1"/>
                </a:solidFill>
                <a:latin typeface="Myriad Pro" panose="020B0503030403020204" pitchFamily="34" charset="0"/>
              </a:rPr>
              <a:t>7 </a:t>
            </a:r>
            <a:r>
              <a:rPr lang="en-US" sz="4000" dirty="0">
                <a:solidFill>
                  <a:schemeClr val="bg1"/>
                </a:solidFill>
                <a:latin typeface="Myriad Pro" panose="020B0503030403020204" pitchFamily="34" charset="0"/>
              </a:rPr>
              <a:t>And at the end of four years Absalom said to the king, “Please let me go and pay my vow, which I have vowed to the Lord, in Hebron. </a:t>
            </a:r>
            <a:r>
              <a:rPr lang="en-US" sz="4000" b="1" baseline="30000" dirty="0">
                <a:solidFill>
                  <a:schemeClr val="bg1"/>
                </a:solidFill>
                <a:latin typeface="Myriad Pro" panose="020B0503030403020204" pitchFamily="34" charset="0"/>
              </a:rPr>
              <a:t>8 </a:t>
            </a:r>
            <a:r>
              <a:rPr lang="en-US" sz="4000" dirty="0">
                <a:solidFill>
                  <a:schemeClr val="bg1"/>
                </a:solidFill>
                <a:latin typeface="Myriad Pro" panose="020B0503030403020204" pitchFamily="34" charset="0"/>
              </a:rPr>
              <a:t>For your servant vowed a vow while I lived at </a:t>
            </a:r>
            <a:r>
              <a:rPr lang="en-US" sz="4000" dirty="0" err="1">
                <a:solidFill>
                  <a:schemeClr val="bg1"/>
                </a:solidFill>
                <a:latin typeface="Myriad Pro" panose="020B0503030403020204" pitchFamily="34" charset="0"/>
              </a:rPr>
              <a:t>Geshur</a:t>
            </a:r>
            <a:r>
              <a:rPr lang="en-US" sz="4000" dirty="0">
                <a:solidFill>
                  <a:schemeClr val="bg1"/>
                </a:solidFill>
                <a:latin typeface="Myriad Pro" panose="020B0503030403020204" pitchFamily="34" charset="0"/>
              </a:rPr>
              <a:t> in Aram, saying, ‘If the Lord will indeed bring me back to Jerusalem, then I will offer worship to the Lord.’ ” </a:t>
            </a:r>
            <a:r>
              <a:rPr lang="en-US" sz="4000" b="1" baseline="30000" dirty="0">
                <a:solidFill>
                  <a:schemeClr val="bg1"/>
                </a:solidFill>
                <a:latin typeface="Myriad Pro" panose="020B0503030403020204" pitchFamily="34" charset="0"/>
              </a:rPr>
              <a:t>9 </a:t>
            </a:r>
            <a:r>
              <a:rPr lang="en-US" sz="4000" dirty="0">
                <a:solidFill>
                  <a:schemeClr val="bg1"/>
                </a:solidFill>
                <a:latin typeface="Myriad Pro" panose="020B0503030403020204" pitchFamily="34" charset="0"/>
              </a:rPr>
              <a:t>The king said to him, “Go in peace.” So he arose and went to Hebron. </a:t>
            </a:r>
            <a:r>
              <a:rPr lang="en-US" sz="4000" b="1" baseline="30000" dirty="0">
                <a:solidFill>
                  <a:schemeClr val="bg1"/>
                </a:solidFill>
                <a:latin typeface="Myriad Pro" panose="020B0503030403020204" pitchFamily="34" charset="0"/>
              </a:rPr>
              <a:t>10 </a:t>
            </a:r>
            <a:r>
              <a:rPr lang="en-US" sz="4000" dirty="0">
                <a:solidFill>
                  <a:schemeClr val="bg1"/>
                </a:solidFill>
                <a:latin typeface="Myriad Pro" panose="020B0503030403020204" pitchFamily="34" charset="0"/>
              </a:rPr>
              <a:t>But Absalom sent secret messengers throughout all the tribes of Israel, saying, “As soon as you hear the sound of the trumpet, then say, </a:t>
            </a:r>
            <a:r>
              <a:rPr lang="en-US" sz="4000" b="1" i="1" dirty="0">
                <a:solidFill>
                  <a:srgbClr val="57FF9B"/>
                </a:solidFill>
                <a:latin typeface="Myriad Pro" panose="020B0503030403020204" pitchFamily="34" charset="0"/>
              </a:rPr>
              <a:t>‘Absalom is king at Hebron!’</a:t>
            </a:r>
            <a:r>
              <a:rPr lang="en-US" sz="4000" dirty="0">
                <a:solidFill>
                  <a:schemeClr val="bg1"/>
                </a:solidFill>
                <a:latin typeface="Myriad Pro" panose="020B0503030403020204" pitchFamily="34" charset="0"/>
              </a:rPr>
              <a:t> ”</a:t>
            </a:r>
          </a:p>
        </p:txBody>
      </p:sp>
    </p:spTree>
    <p:extLst>
      <p:ext uri="{BB962C8B-B14F-4D97-AF65-F5344CB8AC3E}">
        <p14:creationId xmlns:p14="http://schemas.microsoft.com/office/powerpoint/2010/main" val="9676694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4647426"/>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15:11-12 (</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b="1" baseline="30000" dirty="0">
                <a:solidFill>
                  <a:schemeClr val="bg1"/>
                </a:solidFill>
                <a:latin typeface="Myriad Pro" panose="020B0503030403020204" pitchFamily="34" charset="0"/>
              </a:rPr>
              <a:t>11 </a:t>
            </a:r>
            <a:r>
              <a:rPr lang="en-US" sz="4000" dirty="0">
                <a:solidFill>
                  <a:schemeClr val="bg1"/>
                </a:solidFill>
                <a:latin typeface="Myriad Pro" panose="020B0503030403020204" pitchFamily="34" charset="0"/>
              </a:rPr>
              <a:t>With Absalom went two hundred men from Jerusalem who were invited guests, and they went in their innocence and knew nothing. </a:t>
            </a:r>
            <a:r>
              <a:rPr lang="en-US" sz="4000" b="1" baseline="30000" dirty="0">
                <a:solidFill>
                  <a:schemeClr val="bg1"/>
                </a:solidFill>
                <a:latin typeface="Myriad Pro" panose="020B0503030403020204" pitchFamily="34" charset="0"/>
              </a:rPr>
              <a:t>12 </a:t>
            </a:r>
            <a:r>
              <a:rPr lang="en-US" sz="4000" dirty="0">
                <a:solidFill>
                  <a:schemeClr val="bg1"/>
                </a:solidFill>
                <a:latin typeface="Myriad Pro" panose="020B0503030403020204" pitchFamily="34" charset="0"/>
              </a:rPr>
              <a:t>And while Absalom was offering the sacrifices, he sent for Ahithophel the </a:t>
            </a:r>
            <a:r>
              <a:rPr lang="en-US" sz="4000" dirty="0" err="1">
                <a:solidFill>
                  <a:schemeClr val="bg1"/>
                </a:solidFill>
                <a:latin typeface="Myriad Pro" panose="020B0503030403020204" pitchFamily="34" charset="0"/>
              </a:rPr>
              <a:t>Gilonite</a:t>
            </a:r>
            <a:r>
              <a:rPr lang="en-US" sz="4000" dirty="0">
                <a:solidFill>
                  <a:schemeClr val="bg1"/>
                </a:solidFill>
                <a:latin typeface="Myriad Pro" panose="020B0503030403020204" pitchFamily="34" charset="0"/>
              </a:rPr>
              <a:t>, David’s counselor, from his city </a:t>
            </a:r>
            <a:r>
              <a:rPr lang="en-US" sz="4000" dirty="0" err="1">
                <a:solidFill>
                  <a:schemeClr val="bg1"/>
                </a:solidFill>
                <a:latin typeface="Myriad Pro" panose="020B0503030403020204" pitchFamily="34" charset="0"/>
              </a:rPr>
              <a:t>Giloh</a:t>
            </a:r>
            <a:r>
              <a:rPr lang="en-US" sz="4000" dirty="0">
                <a:solidFill>
                  <a:schemeClr val="bg1"/>
                </a:solidFill>
                <a:latin typeface="Myriad Pro" panose="020B0503030403020204" pitchFamily="34" charset="0"/>
              </a:rPr>
              <a:t>. And the </a:t>
            </a:r>
            <a:r>
              <a:rPr lang="en-US" sz="4000" b="1" i="1" dirty="0">
                <a:solidFill>
                  <a:srgbClr val="57FF9B"/>
                </a:solidFill>
                <a:latin typeface="Myriad Pro" panose="020B0503030403020204" pitchFamily="34" charset="0"/>
              </a:rPr>
              <a:t>conspiracy grew strong, </a:t>
            </a:r>
            <a:r>
              <a:rPr lang="en-US" sz="4000" dirty="0">
                <a:solidFill>
                  <a:schemeClr val="bg1"/>
                </a:solidFill>
                <a:latin typeface="Myriad Pro" panose="020B0503030403020204" pitchFamily="34" charset="0"/>
              </a:rPr>
              <a:t>and the people with Absalom kept increasing.</a:t>
            </a:r>
          </a:p>
        </p:txBody>
      </p:sp>
    </p:spTree>
    <p:extLst>
      <p:ext uri="{BB962C8B-B14F-4D97-AF65-F5344CB8AC3E}">
        <p14:creationId xmlns:p14="http://schemas.microsoft.com/office/powerpoint/2010/main" val="14982350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9206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E62CD-09CC-4872-A28B-F7B86C81D5F4}"/>
              </a:ext>
            </a:extLst>
          </p:cNvPr>
          <p:cNvSpPr txBox="1"/>
          <p:nvPr/>
        </p:nvSpPr>
        <p:spPr>
          <a:xfrm>
            <a:off x="198782" y="2040106"/>
            <a:ext cx="15809843" cy="3216265"/>
          </a:xfrm>
          <a:prstGeom prst="rect">
            <a:avLst/>
          </a:prstGeom>
          <a:noFill/>
        </p:spPr>
        <p:txBody>
          <a:bodyPr wrap="square" rtlCol="0">
            <a:spAutoFit/>
          </a:bodyPr>
          <a:lstStyle/>
          <a:p>
            <a:pPr algn="ctr"/>
            <a:r>
              <a:rPr lang="en-US" sz="4600" b="1" dirty="0">
                <a:solidFill>
                  <a:schemeClr val="bg1"/>
                </a:solidFill>
                <a:latin typeface="Myriad Pro" panose="020B0503030403020204" pitchFamily="34" charset="0"/>
              </a:rPr>
              <a:t>Big Idea</a:t>
            </a:r>
          </a:p>
          <a:p>
            <a:endParaRPr lang="en-US" sz="2800" b="1" dirty="0">
              <a:solidFill>
                <a:schemeClr val="bg1"/>
              </a:solidFill>
              <a:latin typeface="Myriad Pro" panose="020B0503030403020204" pitchFamily="34" charset="0"/>
            </a:endParaRPr>
          </a:p>
          <a:p>
            <a:pPr algn="ctr"/>
            <a:r>
              <a:rPr lang="en-US" sz="4300" b="1" dirty="0">
                <a:solidFill>
                  <a:schemeClr val="bg1"/>
                </a:solidFill>
                <a:latin typeface="Myriad Pro Semibold" panose="020B0503030403020204" pitchFamily="34" charset="0"/>
              </a:rPr>
              <a:t>Resentment </a:t>
            </a:r>
            <a:r>
              <a:rPr lang="en-US" sz="4300" b="1" dirty="0">
                <a:solidFill>
                  <a:srgbClr val="57FF9B"/>
                </a:solidFill>
                <a:latin typeface="Myriad Pro Semibold" panose="020B0503030403020204" pitchFamily="34" charset="0"/>
              </a:rPr>
              <a:t>TRANSFORMS</a:t>
            </a:r>
            <a:r>
              <a:rPr lang="en-US" sz="4300" b="1" dirty="0">
                <a:solidFill>
                  <a:schemeClr val="bg1"/>
                </a:solidFill>
                <a:latin typeface="Myriad Pro Semibold" panose="020B0503030403020204" pitchFamily="34" charset="0"/>
              </a:rPr>
              <a:t> you into the </a:t>
            </a:r>
          </a:p>
          <a:p>
            <a:pPr algn="ctr"/>
            <a:r>
              <a:rPr lang="en-US" sz="4300" b="1" dirty="0">
                <a:solidFill>
                  <a:schemeClr val="bg1"/>
                </a:solidFill>
                <a:latin typeface="Myriad Pro Semibold" panose="020B0503030403020204" pitchFamily="34" charset="0"/>
              </a:rPr>
              <a:t>person that you should </a:t>
            </a:r>
            <a:r>
              <a:rPr lang="en-US" sz="4300" b="1" dirty="0">
                <a:solidFill>
                  <a:srgbClr val="57FF9B"/>
                </a:solidFill>
                <a:latin typeface="Myriad Pro Semibold" panose="020B0503030403020204" pitchFamily="34" charset="0"/>
              </a:rPr>
              <a:t>DESPISE!</a:t>
            </a:r>
          </a:p>
          <a:p>
            <a:pPr algn="ctr"/>
            <a:endParaRPr lang="en-US" sz="4300" b="1" dirty="0">
              <a:solidFill>
                <a:srgbClr val="5AB0E5"/>
              </a:solidFill>
              <a:latin typeface="Myriad Pro Semibold" panose="020B0503030403020204" pitchFamily="34" charset="0"/>
            </a:endParaRPr>
          </a:p>
        </p:txBody>
      </p:sp>
      <p:sp>
        <p:nvSpPr>
          <p:cNvPr id="3" name="Triangle 2">
            <a:extLst>
              <a:ext uri="{FF2B5EF4-FFF2-40B4-BE49-F238E27FC236}">
                <a16:creationId xmlns:a16="http://schemas.microsoft.com/office/drawing/2014/main" id="{96BDD00D-8F4E-47B5-AEDA-670A78F0E0F2}"/>
              </a:ext>
            </a:extLst>
          </p:cNvPr>
          <p:cNvSpPr/>
          <p:nvPr/>
        </p:nvSpPr>
        <p:spPr>
          <a:xfrm rot="16200000">
            <a:off x="5687244" y="1415695"/>
            <a:ext cx="157397" cy="1944974"/>
          </a:xfrm>
          <a:prstGeom prst="triangle">
            <a:avLst/>
          </a:prstGeom>
          <a:solidFill>
            <a:srgbClr val="57F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riangle 3">
            <a:extLst>
              <a:ext uri="{FF2B5EF4-FFF2-40B4-BE49-F238E27FC236}">
                <a16:creationId xmlns:a16="http://schemas.microsoft.com/office/drawing/2014/main" id="{1BCCC687-1159-4F59-BF0D-67AD24D48BC4}"/>
              </a:ext>
            </a:extLst>
          </p:cNvPr>
          <p:cNvSpPr/>
          <p:nvPr/>
        </p:nvSpPr>
        <p:spPr>
          <a:xfrm rot="5400000">
            <a:off x="10350229" y="1432628"/>
            <a:ext cx="157397" cy="1944974"/>
          </a:xfrm>
          <a:prstGeom prst="triangle">
            <a:avLst/>
          </a:prstGeom>
          <a:solidFill>
            <a:srgbClr val="57F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8AC0AF"/>
              </a:solidFill>
            </a:endParaRPr>
          </a:p>
        </p:txBody>
      </p:sp>
    </p:spTree>
    <p:extLst>
      <p:ext uri="{BB962C8B-B14F-4D97-AF65-F5344CB8AC3E}">
        <p14:creationId xmlns:p14="http://schemas.microsoft.com/office/powerpoint/2010/main" val="20154380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108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19946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6279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1493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3221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492990"/>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What happens when we don’t deal with our feelings of </a:t>
            </a:r>
            <a:r>
              <a:rPr lang="en-US" sz="4600" b="1" dirty="0">
                <a:solidFill>
                  <a:srgbClr val="57FF9B"/>
                </a:solidFill>
                <a:latin typeface="Myriad Pro Semibold" panose="020B0503030403020204" pitchFamily="34" charset="0"/>
              </a:rPr>
              <a:t>RESENTMENT?</a:t>
            </a:r>
          </a:p>
          <a:p>
            <a:endParaRPr lang="en-US" sz="3200" b="1" dirty="0">
              <a:solidFill>
                <a:srgbClr val="5AB0E5"/>
              </a:solidFill>
              <a:latin typeface="Myriad Pro" panose="020B0503030403020204" pitchFamily="34" charset="0"/>
            </a:endParaRPr>
          </a:p>
          <a:p>
            <a:pPr marL="473075"/>
            <a:endParaRPr lang="en-US" sz="3200" dirty="0">
              <a:solidFill>
                <a:schemeClr val="bg1"/>
              </a:solidFill>
              <a:latin typeface="Myriad Pro" panose="020B0503030403020204" pitchFamily="34" charset="0"/>
            </a:endParaRP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57FF9B"/>
                </a:solidFill>
                <a:latin typeface="Myriad Pro" panose="020B0503030403020204" pitchFamily="34" charset="0"/>
              </a:rPr>
              <a:t>2 Samuel 15:1-12</a:t>
            </a:r>
          </a:p>
        </p:txBody>
      </p:sp>
    </p:spTree>
    <p:extLst>
      <p:ext uri="{BB962C8B-B14F-4D97-AF65-F5344CB8AC3E}">
        <p14:creationId xmlns:p14="http://schemas.microsoft.com/office/powerpoint/2010/main" val="19594414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646878"/>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What happens when we don’t deal with our feelings of </a:t>
            </a:r>
            <a:r>
              <a:rPr lang="en-US" sz="4600" b="1" dirty="0">
                <a:solidFill>
                  <a:srgbClr val="57FF9B"/>
                </a:solidFill>
                <a:latin typeface="Myriad Pro Semibold" panose="020B0503030403020204" pitchFamily="34" charset="0"/>
              </a:rPr>
              <a:t>RESENTMENT?</a:t>
            </a:r>
          </a:p>
          <a:p>
            <a:endParaRPr lang="en-US" sz="3200" b="1" dirty="0">
              <a:solidFill>
                <a:srgbClr val="5AB0E5"/>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We can develop a </a:t>
            </a:r>
            <a:r>
              <a:rPr lang="en-US" sz="4200" b="1" dirty="0">
                <a:solidFill>
                  <a:srgbClr val="57FF9B"/>
                </a:solidFill>
                <a:latin typeface="Myriad Pro Semibold" panose="020B0503030403020204" pitchFamily="34" charset="0"/>
              </a:rPr>
              <a:t>CONNIVING PERSONALITY </a:t>
            </a:r>
            <a:r>
              <a:rPr lang="en-US" sz="3200" dirty="0">
                <a:solidFill>
                  <a:schemeClr val="bg1"/>
                </a:solidFill>
                <a:latin typeface="Myriad Pro" panose="020B0503030403020204" pitchFamily="34" charset="0"/>
              </a:rPr>
              <a:t>(v.1-6)</a:t>
            </a:r>
            <a:endParaRPr lang="en-US" sz="3200" b="1" dirty="0">
              <a:solidFill>
                <a:srgbClr val="57FF9B"/>
              </a:solidFill>
              <a:latin typeface="Myriad Pro Semibold" panose="020B0503030403020204" pitchFamily="34" charset="0"/>
            </a:endParaRP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57FF9B"/>
                </a:solidFill>
                <a:latin typeface="Myriad Pro" panose="020B0503030403020204" pitchFamily="34" charset="0"/>
              </a:rPr>
              <a:t>2 Samuel 15:1-12</a:t>
            </a:r>
          </a:p>
        </p:txBody>
      </p:sp>
    </p:spTree>
    <p:extLst>
      <p:ext uri="{BB962C8B-B14F-4D97-AF65-F5344CB8AC3E}">
        <p14:creationId xmlns:p14="http://schemas.microsoft.com/office/powerpoint/2010/main" val="41572389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7109639"/>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15:1-4 (</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a:solidFill>
                  <a:schemeClr val="bg1"/>
                </a:solidFill>
                <a:latin typeface="Myriad Pro" panose="020B0503030403020204" pitchFamily="34" charset="0"/>
              </a:rPr>
              <a:t>After this Absalom got himself a chariot and horses, and fifty men to run before him. </a:t>
            </a:r>
            <a:r>
              <a:rPr lang="en-US" sz="4000" b="1" baseline="30000" dirty="0">
                <a:solidFill>
                  <a:schemeClr val="bg1"/>
                </a:solidFill>
                <a:latin typeface="Myriad Pro" panose="020B0503030403020204" pitchFamily="34" charset="0"/>
              </a:rPr>
              <a:t>2 </a:t>
            </a:r>
            <a:r>
              <a:rPr lang="en-US" sz="4000" dirty="0">
                <a:solidFill>
                  <a:schemeClr val="bg1"/>
                </a:solidFill>
                <a:latin typeface="Myriad Pro" panose="020B0503030403020204" pitchFamily="34" charset="0"/>
              </a:rPr>
              <a:t>And Absalom used to rise early and stand beside the way of the gate. And when any man had a dispute to come before the king for judgment, Absalom would call to him and say, “From what city are you?” And when he said, “Your servant is of such and such a tribe in Israel,” </a:t>
            </a:r>
            <a:r>
              <a:rPr lang="en-US" sz="4000" b="1" baseline="30000" dirty="0">
                <a:solidFill>
                  <a:schemeClr val="bg1"/>
                </a:solidFill>
                <a:latin typeface="Myriad Pro" panose="020B0503030403020204" pitchFamily="34" charset="0"/>
              </a:rPr>
              <a:t>3 </a:t>
            </a:r>
            <a:r>
              <a:rPr lang="en-US" sz="4000" b="1" i="1" dirty="0">
                <a:solidFill>
                  <a:srgbClr val="57FF9B"/>
                </a:solidFill>
                <a:latin typeface="Myriad Pro" panose="020B0503030403020204" pitchFamily="34" charset="0"/>
              </a:rPr>
              <a:t>Absalom would say to him, “See, your claims are good and right, but there is no man designated by the king to hear you.”</a:t>
            </a:r>
            <a:r>
              <a:rPr lang="en-US" sz="4000" dirty="0">
                <a:solidFill>
                  <a:schemeClr val="bg1"/>
                </a:solidFill>
                <a:latin typeface="Myriad Pro" panose="020B0503030403020204" pitchFamily="34" charset="0"/>
              </a:rPr>
              <a:t> </a:t>
            </a:r>
            <a:r>
              <a:rPr lang="en-US" sz="4000" b="1" baseline="30000" dirty="0">
                <a:solidFill>
                  <a:schemeClr val="bg1"/>
                </a:solidFill>
                <a:latin typeface="Myriad Pro" panose="020B0503030403020204" pitchFamily="34" charset="0"/>
              </a:rPr>
              <a:t>4 </a:t>
            </a:r>
            <a:r>
              <a:rPr lang="en-US" sz="4000" dirty="0">
                <a:solidFill>
                  <a:schemeClr val="bg1"/>
                </a:solidFill>
                <a:latin typeface="Myriad Pro" panose="020B0503030403020204" pitchFamily="34" charset="0"/>
              </a:rPr>
              <a:t>Then Absalom would say, “Oh that I were judge in the land! Then every man with a dispute or cause might come to me, and I would give him justice.”</a:t>
            </a:r>
          </a:p>
        </p:txBody>
      </p:sp>
    </p:spTree>
    <p:extLst>
      <p:ext uri="{BB962C8B-B14F-4D97-AF65-F5344CB8AC3E}">
        <p14:creationId xmlns:p14="http://schemas.microsoft.com/office/powerpoint/2010/main" val="24571764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4031873"/>
          </a:xfrm>
          <a:prstGeom prst="rect">
            <a:avLst/>
          </a:prstGeom>
          <a:noFill/>
        </p:spPr>
        <p:txBody>
          <a:bodyPr wrap="square" rtlCol="0">
            <a:spAutoFit/>
          </a:bodyPr>
          <a:lstStyle/>
          <a:p>
            <a:r>
              <a:rPr lang="en-US" sz="4600" b="1" i="1" dirty="0">
                <a:solidFill>
                  <a:srgbClr val="57FF9B"/>
                </a:solidFill>
                <a:latin typeface="Myriad Pro" panose="020B0503030403020204" pitchFamily="34" charset="0"/>
              </a:rPr>
              <a:t>2 Samuel 15:5-6 (</a:t>
            </a:r>
            <a:r>
              <a:rPr lang="en-US" sz="4600" b="1" i="1" dirty="0" err="1">
                <a:solidFill>
                  <a:srgbClr val="57FF9B"/>
                </a:solidFill>
                <a:latin typeface="Myriad Pro" panose="020B0503030403020204" pitchFamily="34" charset="0"/>
              </a:rPr>
              <a:t>esv</a:t>
            </a:r>
            <a:r>
              <a:rPr lang="en-US" sz="4600" b="1" i="1" dirty="0">
                <a:solidFill>
                  <a:srgbClr val="57FF9B"/>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b="1" baseline="30000" dirty="0">
                <a:solidFill>
                  <a:schemeClr val="bg1"/>
                </a:solidFill>
                <a:latin typeface="Myriad Pro" panose="020B0503030403020204" pitchFamily="34" charset="0"/>
              </a:rPr>
              <a:t>5 </a:t>
            </a:r>
            <a:r>
              <a:rPr lang="en-US" sz="4000" dirty="0">
                <a:solidFill>
                  <a:schemeClr val="bg1"/>
                </a:solidFill>
                <a:latin typeface="Myriad Pro" panose="020B0503030403020204" pitchFamily="34" charset="0"/>
              </a:rPr>
              <a:t>And whenever a man came near to pay homage to him, he would put out his hand and take hold of him and kiss him. </a:t>
            </a:r>
            <a:r>
              <a:rPr lang="en-US" sz="4000" b="1" baseline="30000" dirty="0">
                <a:solidFill>
                  <a:schemeClr val="bg1"/>
                </a:solidFill>
                <a:latin typeface="Myriad Pro" panose="020B0503030403020204" pitchFamily="34" charset="0"/>
              </a:rPr>
              <a:t>6 </a:t>
            </a:r>
            <a:r>
              <a:rPr lang="en-US" sz="4000" dirty="0">
                <a:solidFill>
                  <a:schemeClr val="bg1"/>
                </a:solidFill>
                <a:latin typeface="Myriad Pro" panose="020B0503030403020204" pitchFamily="34" charset="0"/>
              </a:rPr>
              <a:t>Thus Absalom did to all of Israel who came to the king for judgment. </a:t>
            </a:r>
            <a:r>
              <a:rPr lang="en-US" sz="4000" b="1" i="1" dirty="0">
                <a:solidFill>
                  <a:srgbClr val="57FF9B"/>
                </a:solidFill>
                <a:latin typeface="Myriad Pro" panose="020B0503030403020204" pitchFamily="34" charset="0"/>
              </a:rPr>
              <a:t>So Absalom stole the hearts of the men of Israel.</a:t>
            </a:r>
          </a:p>
          <a:p>
            <a:r>
              <a:rPr lang="en-US" sz="4000" dirty="0">
                <a:solidFill>
                  <a:schemeClr val="bg1"/>
                </a:solidFill>
                <a:latin typeface="Myriad Pro" panose="020B0503030403020204" pitchFamily="34" charset="0"/>
              </a:rPr>
              <a:t> </a:t>
            </a:r>
          </a:p>
        </p:txBody>
      </p:sp>
    </p:spTree>
    <p:extLst>
      <p:ext uri="{BB962C8B-B14F-4D97-AF65-F5344CB8AC3E}">
        <p14:creationId xmlns:p14="http://schemas.microsoft.com/office/powerpoint/2010/main" val="1974253013"/>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122499</TotalTime>
  <Words>556</Words>
  <Application>Microsoft Macintosh PowerPoint</Application>
  <PresentationFormat>Custom</PresentationFormat>
  <Paragraphs>32</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Myriad Pro</vt:lpstr>
      <vt:lpstr>Myriad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Harada</dc:creator>
  <cp:lastModifiedBy>Microsoft Office User</cp:lastModifiedBy>
  <cp:revision>567</cp:revision>
  <dcterms:modified xsi:type="dcterms:W3CDTF">2025-11-09T03:48:50Z</dcterms:modified>
</cp:coreProperties>
</file>