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686" r:id="rId3"/>
    <p:sldId id="584" r:id="rId4"/>
    <p:sldId id="768" r:id="rId5"/>
    <p:sldId id="773" r:id="rId6"/>
    <p:sldId id="757" r:id="rId7"/>
    <p:sldId id="769" r:id="rId8"/>
    <p:sldId id="770" r:id="rId9"/>
    <p:sldId id="696" r:id="rId10"/>
    <p:sldId id="772" r:id="rId11"/>
    <p:sldId id="774" r:id="rId12"/>
    <p:sldId id="758" r:id="rId13"/>
    <p:sldId id="771" r:id="rId14"/>
    <p:sldId id="710" r:id="rId15"/>
    <p:sldId id="759" r:id="rId16"/>
    <p:sldId id="706" r:id="rId17"/>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FF9B"/>
    <a:srgbClr val="4DE289"/>
    <a:srgbClr val="9DE224"/>
    <a:srgbClr val="98D82A"/>
    <a:srgbClr val="CDD113"/>
    <a:srgbClr val="BD222F"/>
    <a:srgbClr val="C72633"/>
    <a:srgbClr val="C22532"/>
    <a:srgbClr val="D54F37"/>
    <a:srgbClr val="B61F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95799"/>
  </p:normalViewPr>
  <p:slideViewPr>
    <p:cSldViewPr snapToGrid="0" snapToObjects="1">
      <p:cViewPr varScale="1">
        <p:scale>
          <a:sx n="92" d="100"/>
          <a:sy n="92" d="100"/>
        </p:scale>
        <p:origin x="712" y="184"/>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312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428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3036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3879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681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2242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3989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8835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38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032000" y="1496484"/>
            <a:ext cx="12192000" cy="3183467"/>
          </a:xfrm>
          <a:prstGeom prst="rect">
            <a:avLst/>
          </a:prstGeom>
        </p:spPr>
        <p:txBody>
          <a:bodyPr anchor="b"/>
          <a:lstStyle>
            <a:lvl1pPr algn="ctr">
              <a:defRPr sz="8000"/>
            </a:lvl1pPr>
          </a:lstStyle>
          <a:p>
            <a:r>
              <a:t>Title Text</a:t>
            </a:r>
          </a:p>
        </p:txBody>
      </p:sp>
      <p:sp>
        <p:nvSpPr>
          <p:cNvPr id="12" name="Body Level One…"/>
          <p:cNvSpPr txBox="1">
            <a:spLocks noGrp="1"/>
          </p:cNvSpPr>
          <p:nvPr>
            <p:ph type="body" sz="quarter" idx="1"/>
          </p:nvPr>
        </p:nvSpPr>
        <p:spPr>
          <a:xfrm>
            <a:off x="2032000" y="4802716"/>
            <a:ext cx="12192000" cy="2207684"/>
          </a:xfrm>
          <a:prstGeom prst="rect">
            <a:avLst/>
          </a:prstGeom>
        </p:spPr>
        <p:txBody>
          <a:bodyPr/>
          <a:lstStyle>
            <a:lvl1pPr marL="0" indent="0" algn="ctr">
              <a:buSzTx/>
              <a:buFontTx/>
              <a:buNone/>
              <a:defRPr sz="3200"/>
            </a:lvl1pPr>
            <a:lvl2pPr marL="0" indent="609584" algn="ctr">
              <a:buSzTx/>
              <a:buFontTx/>
              <a:buNone/>
              <a:defRPr sz="3200"/>
            </a:lvl2pPr>
            <a:lvl3pPr marL="0" indent="1219169" algn="ctr">
              <a:buSzTx/>
              <a:buFontTx/>
              <a:buNone/>
              <a:defRPr sz="3200"/>
            </a:lvl3pPr>
            <a:lvl4pPr marL="0" indent="1828754" algn="ctr">
              <a:buSzTx/>
              <a:buFontTx/>
              <a:buNone/>
              <a:defRPr sz="3200"/>
            </a:lvl4pPr>
            <a:lvl5pPr marL="0" indent="2438338" algn="ctr">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119717" y="609600"/>
            <a:ext cx="5242985" cy="2133600"/>
          </a:xfrm>
          <a:prstGeom prst="rect">
            <a:avLst/>
          </a:prstGeom>
        </p:spPr>
        <p:txBody>
          <a:bodyPr anchor="b"/>
          <a:lstStyle>
            <a:lvl1pPr>
              <a:defRPr sz="4200"/>
            </a:lvl1pPr>
          </a:lstStyle>
          <a:p>
            <a:r>
              <a:t>Title Text</a:t>
            </a:r>
          </a:p>
        </p:txBody>
      </p:sp>
      <p:sp>
        <p:nvSpPr>
          <p:cNvPr id="73" name="Body Level One…"/>
          <p:cNvSpPr txBox="1">
            <a:spLocks noGrp="1"/>
          </p:cNvSpPr>
          <p:nvPr>
            <p:ph type="body" sz="half" idx="1"/>
          </p:nvPr>
        </p:nvSpPr>
        <p:spPr>
          <a:xfrm>
            <a:off x="6910916" y="1316567"/>
            <a:ext cx="8229601" cy="6498167"/>
          </a:xfrm>
          <a:prstGeom prst="rect">
            <a:avLst/>
          </a:prstGeom>
        </p:spPr>
        <p:txBody>
          <a:bodyPr/>
          <a:lstStyle>
            <a:lvl1pPr>
              <a:defRPr sz="4200"/>
            </a:lvl1pPr>
            <a:lvl2pPr marL="955565" indent="-345980">
              <a:defRPr sz="4200"/>
            </a:lvl2pPr>
            <a:lvl3pPr marL="1619209" indent="-400039">
              <a:defRPr sz="4200"/>
            </a:lvl3pPr>
            <a:lvl4pPr marL="2321111" indent="-492356">
              <a:defRPr sz="4200"/>
            </a:lvl4pPr>
            <a:lvl5pPr marL="2930695" indent="-492356">
              <a:defRPr sz="4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1119717" y="2743200"/>
            <a:ext cx="5242985" cy="5082117"/>
          </a:xfrm>
          <a:prstGeom prst="rect">
            <a:avLst/>
          </a:prstGeom>
        </p:spPr>
        <p:txBody>
          <a:bodyPr/>
          <a:lstStyle/>
          <a:p>
            <a:pPr marL="0" indent="0">
              <a:buSzTx/>
              <a:buFontTx/>
              <a:buNone/>
              <a:defRPr sz="21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119717" y="609600"/>
            <a:ext cx="5242985" cy="2133600"/>
          </a:xfrm>
          <a:prstGeom prst="rect">
            <a:avLst/>
          </a:prstGeom>
        </p:spPr>
        <p:txBody>
          <a:bodyPr anchor="b"/>
          <a:lstStyle>
            <a:lvl1pPr>
              <a:defRPr sz="4200"/>
            </a:lvl1pPr>
          </a:lstStyle>
          <a:p>
            <a:r>
              <a:t>Title Text</a:t>
            </a:r>
          </a:p>
        </p:txBody>
      </p:sp>
      <p:sp>
        <p:nvSpPr>
          <p:cNvPr id="83" name="Picture Placeholder 2"/>
          <p:cNvSpPr>
            <a:spLocks noGrp="1"/>
          </p:cNvSpPr>
          <p:nvPr>
            <p:ph type="pic" sz="half" idx="21"/>
          </p:nvPr>
        </p:nvSpPr>
        <p:spPr>
          <a:xfrm>
            <a:off x="6910916" y="1316567"/>
            <a:ext cx="8229601" cy="6498167"/>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119717" y="2743200"/>
            <a:ext cx="5242985" cy="5082117"/>
          </a:xfrm>
          <a:prstGeom prst="rect">
            <a:avLst/>
          </a:prstGeom>
        </p:spPr>
        <p:txBody>
          <a:bodyPr/>
          <a:lstStyle>
            <a:lvl1pPr marL="0" indent="0">
              <a:buSzTx/>
              <a:buFontTx/>
              <a:buNone/>
              <a:defRPr sz="2100"/>
            </a:lvl1pPr>
            <a:lvl2pPr marL="0" indent="609584">
              <a:buSzTx/>
              <a:buFontTx/>
              <a:buNone/>
              <a:defRPr sz="2100"/>
            </a:lvl2pPr>
            <a:lvl3pPr marL="0" indent="1219169">
              <a:buSzTx/>
              <a:buFontTx/>
              <a:buNone/>
              <a:defRPr sz="2100"/>
            </a:lvl3pPr>
            <a:lvl4pPr marL="0" indent="1828754">
              <a:buSzTx/>
              <a:buFontTx/>
              <a:buNone/>
              <a:defRPr sz="2100"/>
            </a:lvl4pPr>
            <a:lvl5pPr marL="0" indent="2438338">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117600" y="486833"/>
            <a:ext cx="14020800" cy="17674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1117600" y="2434166"/>
            <a:ext cx="14020800" cy="58017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4828281" y="8568253"/>
            <a:ext cx="310119" cy="300594"/>
          </a:xfrm>
          <a:prstGeom prst="rect">
            <a:avLst/>
          </a:prstGeom>
          <a:ln w="12700">
            <a:miter lim="400000"/>
          </a:ln>
        </p:spPr>
        <p:txBody>
          <a:bodyPr wrap="none" lIns="45719" rIns="45719" anchor="ctr">
            <a:spAutoFit/>
          </a:bodyPr>
          <a:lstStyle>
            <a:lvl1pPr algn="r">
              <a:defRPr sz="16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Lst>
  <p:transition spd="med"/>
  <p:txStyles>
    <p:titleStyle>
      <a:lvl1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1pPr>
      <a:lvl2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2pPr>
      <a:lvl3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3pPr>
      <a:lvl4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4pPr>
      <a:lvl5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5pPr>
      <a:lvl6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6pPr>
      <a:lvl7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7pPr>
      <a:lvl8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8pPr>
      <a:lvl9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9pPr>
    </p:titleStyle>
    <p:bodyStyle>
      <a:lvl1pPr marL="304792" marR="0" indent="-304792"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1pPr>
      <a:lvl2pPr marL="962000" marR="0" indent="-352415"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2pPr>
      <a:lvl3pPr marL="1652912" marR="0" indent="-433742"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3pPr>
      <a:lvl4pPr marL="2298642"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4pPr>
      <a:lvl5pPr marL="2908226"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5pPr>
      <a:lvl6pPr marL="3517811"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6pPr>
      <a:lvl7pPr marL="4127396"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7pPr>
      <a:lvl8pPr marL="4736981"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8pPr>
      <a:lvl9pPr marL="5346565"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834887" y="1170980"/>
            <a:ext cx="14776173" cy="2646878"/>
          </a:xfrm>
          <a:prstGeom prst="rect">
            <a:avLst/>
          </a:prstGeom>
          <a:noFill/>
        </p:spPr>
        <p:txBody>
          <a:bodyPr wrap="square" rtlCol="0">
            <a:spAutoFit/>
          </a:bodyPr>
          <a:lstStyle/>
          <a:p>
            <a:r>
              <a:rPr lang="en-US" sz="4600" b="1" dirty="0">
                <a:solidFill>
                  <a:schemeClr val="bg1"/>
                </a:solidFill>
                <a:latin typeface="Myriad Pro Semibold" panose="020B0503030403020204" pitchFamily="34" charset="0"/>
              </a:rPr>
              <a:t>How does God balance out concepts of </a:t>
            </a:r>
            <a:r>
              <a:rPr lang="en-US" sz="4600" b="1" dirty="0">
                <a:solidFill>
                  <a:srgbClr val="57FF9B"/>
                </a:solidFill>
                <a:latin typeface="Myriad Pro Semibold" panose="020B0503030403020204" pitchFamily="34" charset="0"/>
              </a:rPr>
              <a:t>JUSTICE/</a:t>
            </a:r>
            <a:r>
              <a:rPr lang="en-US" sz="4600" b="1" dirty="0">
                <a:solidFill>
                  <a:schemeClr val="bg1"/>
                </a:solidFill>
                <a:latin typeface="Myriad Pro Semibold" panose="020B0503030403020204" pitchFamily="34" charset="0"/>
              </a:rPr>
              <a:t> </a:t>
            </a:r>
            <a:r>
              <a:rPr lang="en-US" sz="4600" b="1" dirty="0">
                <a:solidFill>
                  <a:srgbClr val="57FF9B"/>
                </a:solidFill>
                <a:latin typeface="Myriad Pro Semibold" panose="020B0503030403020204" pitchFamily="34" charset="0"/>
              </a:rPr>
              <a:t>COMPASSION?</a:t>
            </a:r>
          </a:p>
          <a:p>
            <a:endParaRPr lang="en-US" sz="3200" b="1" dirty="0">
              <a:solidFill>
                <a:srgbClr val="5AB0E5"/>
              </a:solidFill>
              <a:latin typeface="Myriad Pro" panose="020B0503030403020204" pitchFamily="34" charset="0"/>
            </a:endParaRPr>
          </a:p>
          <a:p>
            <a:pPr marL="930275" indent="-457200">
              <a:buFont typeface="+mj-lt"/>
              <a:buAutoNum type="arabicPeriod"/>
            </a:pPr>
            <a:r>
              <a:rPr lang="en-US" sz="4200" b="1" dirty="0">
                <a:solidFill>
                  <a:schemeClr val="bg1"/>
                </a:solidFill>
                <a:latin typeface="Myriad Pro Semibold" panose="020B0503030403020204" pitchFamily="34" charset="0"/>
              </a:rPr>
              <a:t> He </a:t>
            </a:r>
            <a:r>
              <a:rPr lang="en-US" sz="4200" b="1" dirty="0">
                <a:solidFill>
                  <a:srgbClr val="57FF9B"/>
                </a:solidFill>
                <a:latin typeface="Myriad Pro Semibold" panose="020B0503030403020204" pitchFamily="34" charset="0"/>
              </a:rPr>
              <a:t>REQUIRES JUSTICE </a:t>
            </a:r>
            <a:r>
              <a:rPr lang="en-US" sz="4200" b="1" dirty="0">
                <a:solidFill>
                  <a:schemeClr val="bg1"/>
                </a:solidFill>
                <a:latin typeface="Myriad Pro Semibold" panose="020B0503030403020204" pitchFamily="34" charset="0"/>
              </a:rPr>
              <a:t>for the righteous/unrighteous </a:t>
            </a:r>
            <a:r>
              <a:rPr lang="en-US" sz="3200" dirty="0">
                <a:solidFill>
                  <a:schemeClr val="bg1"/>
                </a:solidFill>
                <a:latin typeface="Myriad Pro" panose="020B0503030403020204" pitchFamily="34" charset="0"/>
              </a:rPr>
              <a:t>(v.1-9)</a:t>
            </a:r>
            <a:endParaRPr lang="en-US" sz="3200" b="1" dirty="0">
              <a:solidFill>
                <a:srgbClr val="57FF9B"/>
              </a:solidFill>
              <a:latin typeface="Myriad Pro Semibold" panose="020B0503030403020204" pitchFamily="34" charset="0"/>
            </a:endParaRPr>
          </a:p>
        </p:txBody>
      </p:sp>
      <p:sp>
        <p:nvSpPr>
          <p:cNvPr id="4" name="TextBox 3">
            <a:extLst>
              <a:ext uri="{FF2B5EF4-FFF2-40B4-BE49-F238E27FC236}">
                <a16:creationId xmlns:a16="http://schemas.microsoft.com/office/drawing/2014/main" id="{DF843B57-2DAD-B640-B5D5-74EA9F8C4D08}"/>
              </a:ext>
            </a:extLst>
          </p:cNvPr>
          <p:cNvSpPr txBox="1"/>
          <p:nvPr/>
        </p:nvSpPr>
        <p:spPr>
          <a:xfrm>
            <a:off x="9325163" y="217714"/>
            <a:ext cx="638705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200" b="1" i="1" dirty="0">
                <a:solidFill>
                  <a:srgbClr val="57FF9B"/>
                </a:solidFill>
                <a:latin typeface="Myriad Pro" panose="020B0503030403020204" pitchFamily="34" charset="0"/>
              </a:rPr>
              <a:t>2 Samuel 21:1-14</a:t>
            </a:r>
          </a:p>
        </p:txBody>
      </p:sp>
    </p:spTree>
    <p:extLst>
      <p:ext uri="{BB962C8B-B14F-4D97-AF65-F5344CB8AC3E}">
        <p14:creationId xmlns:p14="http://schemas.microsoft.com/office/powerpoint/2010/main" val="152528675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834887" y="1170980"/>
            <a:ext cx="14776173" cy="3293209"/>
          </a:xfrm>
          <a:prstGeom prst="rect">
            <a:avLst/>
          </a:prstGeom>
          <a:noFill/>
        </p:spPr>
        <p:txBody>
          <a:bodyPr wrap="square" rtlCol="0">
            <a:spAutoFit/>
          </a:bodyPr>
          <a:lstStyle/>
          <a:p>
            <a:r>
              <a:rPr lang="en-US" sz="4600" b="1" dirty="0">
                <a:solidFill>
                  <a:schemeClr val="bg1"/>
                </a:solidFill>
                <a:latin typeface="Myriad Pro Semibold" panose="020B0503030403020204" pitchFamily="34" charset="0"/>
              </a:rPr>
              <a:t>How does God balance out concepts of </a:t>
            </a:r>
            <a:r>
              <a:rPr lang="en-US" sz="4600" b="1" dirty="0">
                <a:solidFill>
                  <a:srgbClr val="57FF9B"/>
                </a:solidFill>
                <a:latin typeface="Myriad Pro Semibold" panose="020B0503030403020204" pitchFamily="34" charset="0"/>
              </a:rPr>
              <a:t>JUSTICE/</a:t>
            </a:r>
            <a:r>
              <a:rPr lang="en-US" sz="4600" b="1" dirty="0">
                <a:solidFill>
                  <a:schemeClr val="bg1"/>
                </a:solidFill>
                <a:latin typeface="Myriad Pro Semibold" panose="020B0503030403020204" pitchFamily="34" charset="0"/>
              </a:rPr>
              <a:t> </a:t>
            </a:r>
            <a:r>
              <a:rPr lang="en-US" sz="4600" b="1" dirty="0">
                <a:solidFill>
                  <a:srgbClr val="57FF9B"/>
                </a:solidFill>
                <a:latin typeface="Myriad Pro Semibold" panose="020B0503030403020204" pitchFamily="34" charset="0"/>
              </a:rPr>
              <a:t>COMPASSION?</a:t>
            </a:r>
          </a:p>
          <a:p>
            <a:endParaRPr lang="en-US" sz="3200" b="1" dirty="0">
              <a:solidFill>
                <a:srgbClr val="5AB0E5"/>
              </a:solidFill>
              <a:latin typeface="Myriad Pro" panose="020B0503030403020204" pitchFamily="34" charset="0"/>
            </a:endParaRPr>
          </a:p>
          <a:p>
            <a:pPr marL="930275" indent="-457200">
              <a:buFont typeface="+mj-lt"/>
              <a:buAutoNum type="arabicPeriod"/>
            </a:pPr>
            <a:r>
              <a:rPr lang="en-US" sz="4200" b="1" dirty="0">
                <a:solidFill>
                  <a:schemeClr val="bg1"/>
                </a:solidFill>
                <a:latin typeface="Myriad Pro Semibold" panose="020B0503030403020204" pitchFamily="34" charset="0"/>
              </a:rPr>
              <a:t> He </a:t>
            </a:r>
            <a:r>
              <a:rPr lang="en-US" sz="4200" b="1" dirty="0">
                <a:solidFill>
                  <a:srgbClr val="57FF9B"/>
                </a:solidFill>
                <a:latin typeface="Myriad Pro Semibold" panose="020B0503030403020204" pitchFamily="34" charset="0"/>
              </a:rPr>
              <a:t>REQUIRES JUSTICE </a:t>
            </a:r>
            <a:r>
              <a:rPr lang="en-US" sz="4200" b="1" dirty="0">
                <a:solidFill>
                  <a:schemeClr val="bg1"/>
                </a:solidFill>
                <a:latin typeface="Myriad Pro Semibold" panose="020B0503030403020204" pitchFamily="34" charset="0"/>
              </a:rPr>
              <a:t>for the righteous/unrighteous </a:t>
            </a:r>
            <a:r>
              <a:rPr lang="en-US" sz="3200" dirty="0">
                <a:solidFill>
                  <a:schemeClr val="bg1"/>
                </a:solidFill>
                <a:latin typeface="Myriad Pro" panose="020B0503030403020204" pitchFamily="34" charset="0"/>
              </a:rPr>
              <a:t>(v.1-9)</a:t>
            </a:r>
            <a:endParaRPr lang="en-US" sz="3200" b="1" dirty="0">
              <a:solidFill>
                <a:srgbClr val="57FF9B"/>
              </a:solidFill>
              <a:latin typeface="Myriad Pro Semibold" panose="020B0503030403020204" pitchFamily="34" charset="0"/>
            </a:endParaRPr>
          </a:p>
          <a:p>
            <a:pPr marL="930275" indent="-457200">
              <a:buFont typeface="+mj-lt"/>
              <a:buAutoNum type="arabicPeriod"/>
            </a:pPr>
            <a:r>
              <a:rPr lang="en-US" sz="4200" b="1" dirty="0">
                <a:solidFill>
                  <a:schemeClr val="bg1"/>
                </a:solidFill>
                <a:latin typeface="Myriad Pro Semibold" panose="020B0503030403020204" pitchFamily="34" charset="0"/>
              </a:rPr>
              <a:t> And yet He is </a:t>
            </a:r>
            <a:r>
              <a:rPr lang="en-US" sz="4200" b="1" dirty="0">
                <a:solidFill>
                  <a:srgbClr val="57FF9B"/>
                </a:solidFill>
                <a:latin typeface="Myriad Pro Semibold" panose="020B0503030403020204" pitchFamily="34" charset="0"/>
              </a:rPr>
              <a:t>COMPASSIONATE </a:t>
            </a:r>
            <a:r>
              <a:rPr lang="en-US" sz="4200" b="1" dirty="0">
                <a:solidFill>
                  <a:schemeClr val="bg1"/>
                </a:solidFill>
                <a:latin typeface="Myriad Pro Semibold" panose="020B0503030403020204" pitchFamily="34" charset="0"/>
              </a:rPr>
              <a:t>towards the unjust  </a:t>
            </a:r>
            <a:r>
              <a:rPr lang="en-US" sz="3200" dirty="0">
                <a:solidFill>
                  <a:schemeClr val="bg1"/>
                </a:solidFill>
                <a:latin typeface="Myriad Pro" panose="020B0503030403020204" pitchFamily="34" charset="0"/>
              </a:rPr>
              <a:t>(v.10-14)</a:t>
            </a:r>
          </a:p>
        </p:txBody>
      </p:sp>
      <p:sp>
        <p:nvSpPr>
          <p:cNvPr id="4" name="TextBox 3">
            <a:extLst>
              <a:ext uri="{FF2B5EF4-FFF2-40B4-BE49-F238E27FC236}">
                <a16:creationId xmlns:a16="http://schemas.microsoft.com/office/drawing/2014/main" id="{DF843B57-2DAD-B640-B5D5-74EA9F8C4D08}"/>
              </a:ext>
            </a:extLst>
          </p:cNvPr>
          <p:cNvSpPr txBox="1"/>
          <p:nvPr/>
        </p:nvSpPr>
        <p:spPr>
          <a:xfrm>
            <a:off x="9325163" y="217714"/>
            <a:ext cx="638705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200" b="1" i="1" dirty="0">
                <a:solidFill>
                  <a:srgbClr val="57FF9B"/>
                </a:solidFill>
                <a:latin typeface="Myriad Pro" panose="020B0503030403020204" pitchFamily="34" charset="0"/>
              </a:rPr>
              <a:t>2 Samuel 21:1-14</a:t>
            </a:r>
          </a:p>
        </p:txBody>
      </p:sp>
    </p:spTree>
    <p:extLst>
      <p:ext uri="{BB962C8B-B14F-4D97-AF65-F5344CB8AC3E}">
        <p14:creationId xmlns:p14="http://schemas.microsoft.com/office/powerpoint/2010/main" val="13970894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8340745"/>
          </a:xfrm>
          <a:prstGeom prst="rect">
            <a:avLst/>
          </a:prstGeom>
          <a:noFill/>
        </p:spPr>
        <p:txBody>
          <a:bodyPr wrap="square" rtlCol="0">
            <a:spAutoFit/>
          </a:bodyPr>
          <a:lstStyle/>
          <a:p>
            <a:r>
              <a:rPr lang="en-US" sz="4600" b="1" i="1" dirty="0">
                <a:solidFill>
                  <a:srgbClr val="57FF9B"/>
                </a:solidFill>
                <a:latin typeface="Myriad Pro" panose="020B0503030403020204" pitchFamily="34" charset="0"/>
              </a:rPr>
              <a:t>2 Samuel 21:10-12 (</a:t>
            </a:r>
            <a:r>
              <a:rPr lang="en-US" sz="4600" b="1" i="1" dirty="0" err="1">
                <a:solidFill>
                  <a:srgbClr val="57FF9B"/>
                </a:solidFill>
                <a:latin typeface="Myriad Pro" panose="020B0503030403020204" pitchFamily="34" charset="0"/>
              </a:rPr>
              <a:t>esv</a:t>
            </a:r>
            <a:r>
              <a:rPr lang="en-US" sz="4600" b="1" i="1" dirty="0">
                <a:solidFill>
                  <a:srgbClr val="57FF9B"/>
                </a:solidFill>
                <a:latin typeface="Myriad Pro" panose="020B0503030403020204" pitchFamily="34" charset="0"/>
              </a:rPr>
              <a:t>)</a:t>
            </a:r>
          </a:p>
          <a:p>
            <a:endParaRPr lang="en-US" sz="1000" b="1" dirty="0">
              <a:solidFill>
                <a:schemeClr val="bg1"/>
              </a:solidFill>
              <a:latin typeface="Myriad Pro" panose="020B0503030403020204" pitchFamily="34" charset="0"/>
            </a:endParaRPr>
          </a:p>
          <a:p>
            <a:r>
              <a:rPr lang="en-US" sz="4000" b="1" baseline="30000" dirty="0">
                <a:solidFill>
                  <a:schemeClr val="bg1"/>
                </a:solidFill>
                <a:latin typeface="Myriad Pro" panose="020B0503030403020204" pitchFamily="34" charset="0"/>
              </a:rPr>
              <a:t>10 </a:t>
            </a:r>
            <a:r>
              <a:rPr lang="en-US" sz="4000" dirty="0">
                <a:solidFill>
                  <a:schemeClr val="bg1"/>
                </a:solidFill>
                <a:latin typeface="Myriad Pro" panose="020B0503030403020204" pitchFamily="34" charset="0"/>
              </a:rPr>
              <a:t>Then </a:t>
            </a:r>
            <a:r>
              <a:rPr lang="en-US" sz="4000" dirty="0" err="1">
                <a:solidFill>
                  <a:schemeClr val="bg1"/>
                </a:solidFill>
                <a:latin typeface="Myriad Pro" panose="020B0503030403020204" pitchFamily="34" charset="0"/>
              </a:rPr>
              <a:t>Rizpah</a:t>
            </a:r>
            <a:r>
              <a:rPr lang="en-US" sz="4000" dirty="0">
                <a:solidFill>
                  <a:schemeClr val="bg1"/>
                </a:solidFill>
                <a:latin typeface="Myriad Pro" panose="020B0503030403020204" pitchFamily="34" charset="0"/>
              </a:rPr>
              <a:t> the daughter of </a:t>
            </a:r>
            <a:r>
              <a:rPr lang="en-US" sz="4000" dirty="0" err="1">
                <a:solidFill>
                  <a:schemeClr val="bg1"/>
                </a:solidFill>
                <a:latin typeface="Myriad Pro" panose="020B0503030403020204" pitchFamily="34" charset="0"/>
              </a:rPr>
              <a:t>Aiah</a:t>
            </a:r>
            <a:r>
              <a:rPr lang="en-US" sz="4000" dirty="0">
                <a:solidFill>
                  <a:schemeClr val="bg1"/>
                </a:solidFill>
                <a:latin typeface="Myriad Pro" panose="020B0503030403020204" pitchFamily="34" charset="0"/>
              </a:rPr>
              <a:t> took sackcloth and spread it for herself on the rock, from the beginning of harvest until rain fell upon them from the heavens. And she did not allow the birds of the air to come upon them by day, or the beasts of the field by night. </a:t>
            </a:r>
            <a:r>
              <a:rPr lang="en-US" sz="4000" b="1" baseline="30000" dirty="0">
                <a:solidFill>
                  <a:schemeClr val="bg1"/>
                </a:solidFill>
                <a:latin typeface="Myriad Pro" panose="020B0503030403020204" pitchFamily="34" charset="0"/>
              </a:rPr>
              <a:t>11 </a:t>
            </a:r>
            <a:r>
              <a:rPr lang="en-US" sz="4000" dirty="0">
                <a:solidFill>
                  <a:schemeClr val="bg1"/>
                </a:solidFill>
                <a:latin typeface="Myriad Pro" panose="020B0503030403020204" pitchFamily="34" charset="0"/>
              </a:rPr>
              <a:t>When David was told what </a:t>
            </a:r>
            <a:r>
              <a:rPr lang="en-US" sz="4000" dirty="0" err="1">
                <a:solidFill>
                  <a:schemeClr val="bg1"/>
                </a:solidFill>
                <a:latin typeface="Myriad Pro" panose="020B0503030403020204" pitchFamily="34" charset="0"/>
              </a:rPr>
              <a:t>Rizpah</a:t>
            </a:r>
            <a:r>
              <a:rPr lang="en-US" sz="4000" dirty="0">
                <a:solidFill>
                  <a:schemeClr val="bg1"/>
                </a:solidFill>
                <a:latin typeface="Myriad Pro" panose="020B0503030403020204" pitchFamily="34" charset="0"/>
              </a:rPr>
              <a:t> the daughter of </a:t>
            </a:r>
            <a:r>
              <a:rPr lang="en-US" sz="4000" dirty="0" err="1">
                <a:solidFill>
                  <a:schemeClr val="bg1"/>
                </a:solidFill>
                <a:latin typeface="Myriad Pro" panose="020B0503030403020204" pitchFamily="34" charset="0"/>
              </a:rPr>
              <a:t>Aiah</a:t>
            </a:r>
            <a:r>
              <a:rPr lang="en-US" sz="4000" dirty="0">
                <a:solidFill>
                  <a:schemeClr val="bg1"/>
                </a:solidFill>
                <a:latin typeface="Myriad Pro" panose="020B0503030403020204" pitchFamily="34" charset="0"/>
              </a:rPr>
              <a:t>, the concubine of Saul, had done, </a:t>
            </a:r>
            <a:r>
              <a:rPr lang="en-US" sz="4000" b="1" baseline="30000" dirty="0">
                <a:solidFill>
                  <a:schemeClr val="bg1"/>
                </a:solidFill>
                <a:latin typeface="Myriad Pro" panose="020B0503030403020204" pitchFamily="34" charset="0"/>
              </a:rPr>
              <a:t>12 </a:t>
            </a:r>
            <a:r>
              <a:rPr lang="en-US" sz="4000" dirty="0">
                <a:solidFill>
                  <a:schemeClr val="bg1"/>
                </a:solidFill>
                <a:latin typeface="Myriad Pro" panose="020B0503030403020204" pitchFamily="34" charset="0"/>
              </a:rPr>
              <a:t>David went and took the bones of Saul and the bones of his son Jonathan from the men of </a:t>
            </a:r>
            <a:r>
              <a:rPr lang="en-US" sz="4000" dirty="0" err="1">
                <a:solidFill>
                  <a:schemeClr val="bg1"/>
                </a:solidFill>
                <a:latin typeface="Myriad Pro" panose="020B0503030403020204" pitchFamily="34" charset="0"/>
              </a:rPr>
              <a:t>Jabesh-gilead</a:t>
            </a:r>
            <a:r>
              <a:rPr lang="en-US" sz="4000" dirty="0">
                <a:solidFill>
                  <a:schemeClr val="bg1"/>
                </a:solidFill>
                <a:latin typeface="Myriad Pro" panose="020B0503030403020204" pitchFamily="34" charset="0"/>
              </a:rPr>
              <a:t>, who had stolen them from the public square of Beth-</a:t>
            </a:r>
            <a:r>
              <a:rPr lang="en-US" sz="4000" dirty="0" err="1">
                <a:solidFill>
                  <a:schemeClr val="bg1"/>
                </a:solidFill>
                <a:latin typeface="Myriad Pro" panose="020B0503030403020204" pitchFamily="34" charset="0"/>
              </a:rPr>
              <a:t>shan</a:t>
            </a:r>
            <a:r>
              <a:rPr lang="en-US" sz="4000" dirty="0">
                <a:solidFill>
                  <a:schemeClr val="bg1"/>
                </a:solidFill>
                <a:latin typeface="Myriad Pro" panose="020B0503030403020204" pitchFamily="34" charset="0"/>
              </a:rPr>
              <a:t>, where the Philistines had hanged them, on the day the Philistines killed Saul on </a:t>
            </a:r>
            <a:r>
              <a:rPr lang="en-US" sz="4000" dirty="0" err="1">
                <a:solidFill>
                  <a:schemeClr val="bg1"/>
                </a:solidFill>
                <a:latin typeface="Myriad Pro" panose="020B0503030403020204" pitchFamily="34" charset="0"/>
              </a:rPr>
              <a:t>Gilboa</a:t>
            </a:r>
            <a:r>
              <a:rPr lang="en-US" sz="4000" dirty="0">
                <a:solidFill>
                  <a:schemeClr val="bg1"/>
                </a:solidFill>
                <a:latin typeface="Myriad Pro" panose="020B0503030403020204" pitchFamily="34" charset="0"/>
              </a:rPr>
              <a:t>. </a:t>
            </a:r>
          </a:p>
          <a:p>
            <a:r>
              <a:rPr lang="en-US" sz="4000" dirty="0">
                <a:solidFill>
                  <a:schemeClr val="bg1"/>
                </a:solidFill>
                <a:latin typeface="Myriad Pro" panose="020B0503030403020204" pitchFamily="34" charset="0"/>
              </a:rPr>
              <a:t>  </a:t>
            </a:r>
          </a:p>
          <a:p>
            <a:r>
              <a:rPr lang="en-US" sz="4000" dirty="0">
                <a:solidFill>
                  <a:schemeClr val="bg1"/>
                </a:solidFill>
                <a:latin typeface="Myriad Pro" panose="020B0503030403020204" pitchFamily="34" charset="0"/>
              </a:rPr>
              <a:t>  </a:t>
            </a:r>
          </a:p>
        </p:txBody>
      </p:sp>
    </p:spTree>
    <p:extLst>
      <p:ext uri="{BB962C8B-B14F-4D97-AF65-F5344CB8AC3E}">
        <p14:creationId xmlns:p14="http://schemas.microsoft.com/office/powerpoint/2010/main" val="244574551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5262979"/>
          </a:xfrm>
          <a:prstGeom prst="rect">
            <a:avLst/>
          </a:prstGeom>
          <a:noFill/>
        </p:spPr>
        <p:txBody>
          <a:bodyPr wrap="square" rtlCol="0">
            <a:spAutoFit/>
          </a:bodyPr>
          <a:lstStyle/>
          <a:p>
            <a:r>
              <a:rPr lang="en-US" sz="4600" b="1" i="1" dirty="0">
                <a:solidFill>
                  <a:srgbClr val="57FF9B"/>
                </a:solidFill>
                <a:latin typeface="Myriad Pro" panose="020B0503030403020204" pitchFamily="34" charset="0"/>
              </a:rPr>
              <a:t>2 Samuel 21:13-14 (</a:t>
            </a:r>
            <a:r>
              <a:rPr lang="en-US" sz="4600" b="1" i="1" dirty="0" err="1">
                <a:solidFill>
                  <a:srgbClr val="57FF9B"/>
                </a:solidFill>
                <a:latin typeface="Myriad Pro" panose="020B0503030403020204" pitchFamily="34" charset="0"/>
              </a:rPr>
              <a:t>esv</a:t>
            </a:r>
            <a:r>
              <a:rPr lang="en-US" sz="4600" b="1" i="1" dirty="0">
                <a:solidFill>
                  <a:srgbClr val="57FF9B"/>
                </a:solidFill>
                <a:latin typeface="Myriad Pro" panose="020B0503030403020204" pitchFamily="34" charset="0"/>
              </a:rPr>
              <a:t>)</a:t>
            </a:r>
          </a:p>
          <a:p>
            <a:endParaRPr lang="en-US" sz="1000" b="1" dirty="0">
              <a:solidFill>
                <a:schemeClr val="bg1"/>
              </a:solidFill>
              <a:latin typeface="Myriad Pro" panose="020B0503030403020204" pitchFamily="34" charset="0"/>
            </a:endParaRPr>
          </a:p>
          <a:p>
            <a:r>
              <a:rPr lang="en-US" sz="4000" b="1" baseline="30000" dirty="0">
                <a:solidFill>
                  <a:schemeClr val="bg1"/>
                </a:solidFill>
                <a:latin typeface="Myriad Pro" panose="020B0503030403020204" pitchFamily="34" charset="0"/>
              </a:rPr>
              <a:t>13 </a:t>
            </a:r>
            <a:r>
              <a:rPr lang="en-US" sz="4000" dirty="0">
                <a:solidFill>
                  <a:schemeClr val="bg1"/>
                </a:solidFill>
                <a:latin typeface="Myriad Pro" panose="020B0503030403020204" pitchFamily="34" charset="0"/>
              </a:rPr>
              <a:t>And he brought up from there the bones of Saul and the bones of his son Jonathan; and they gathered the bones of those who were hanged. </a:t>
            </a:r>
            <a:r>
              <a:rPr lang="en-US" sz="4000" b="1" baseline="30000" dirty="0">
                <a:solidFill>
                  <a:schemeClr val="bg1"/>
                </a:solidFill>
                <a:latin typeface="Myriad Pro" panose="020B0503030403020204" pitchFamily="34" charset="0"/>
              </a:rPr>
              <a:t>14 </a:t>
            </a:r>
            <a:r>
              <a:rPr lang="en-US" sz="4000" dirty="0">
                <a:solidFill>
                  <a:schemeClr val="bg1"/>
                </a:solidFill>
                <a:latin typeface="Myriad Pro" panose="020B0503030403020204" pitchFamily="34" charset="0"/>
              </a:rPr>
              <a:t>And they buried the bones of Saul and his son Jonathan in the land of Benjamin in </a:t>
            </a:r>
            <a:r>
              <a:rPr lang="en-US" sz="4000" dirty="0" err="1">
                <a:solidFill>
                  <a:schemeClr val="bg1"/>
                </a:solidFill>
                <a:latin typeface="Myriad Pro" panose="020B0503030403020204" pitchFamily="34" charset="0"/>
              </a:rPr>
              <a:t>Zela</a:t>
            </a:r>
            <a:r>
              <a:rPr lang="en-US" sz="4000" dirty="0">
                <a:solidFill>
                  <a:schemeClr val="bg1"/>
                </a:solidFill>
                <a:latin typeface="Myriad Pro" panose="020B0503030403020204" pitchFamily="34" charset="0"/>
              </a:rPr>
              <a:t>, in the tomb of Kish his father. And they did all that the king commanded. And after that God responded to the plea for the land.   </a:t>
            </a:r>
          </a:p>
          <a:p>
            <a:r>
              <a:rPr lang="en-US" sz="4000" dirty="0">
                <a:solidFill>
                  <a:schemeClr val="bg1"/>
                </a:solidFill>
                <a:latin typeface="Myriad Pro" panose="020B0503030403020204" pitchFamily="34" charset="0"/>
              </a:rPr>
              <a:t>  </a:t>
            </a:r>
          </a:p>
        </p:txBody>
      </p:sp>
    </p:spTree>
    <p:extLst>
      <p:ext uri="{BB962C8B-B14F-4D97-AF65-F5344CB8AC3E}">
        <p14:creationId xmlns:p14="http://schemas.microsoft.com/office/powerpoint/2010/main" val="81382774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92066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FE62CD-09CC-4872-A28B-F7B86C81D5F4}"/>
              </a:ext>
            </a:extLst>
          </p:cNvPr>
          <p:cNvSpPr txBox="1"/>
          <p:nvPr/>
        </p:nvSpPr>
        <p:spPr>
          <a:xfrm>
            <a:off x="198782" y="2040106"/>
            <a:ext cx="15809843" cy="3216265"/>
          </a:xfrm>
          <a:prstGeom prst="rect">
            <a:avLst/>
          </a:prstGeom>
          <a:noFill/>
        </p:spPr>
        <p:txBody>
          <a:bodyPr wrap="square" rtlCol="0">
            <a:spAutoFit/>
          </a:bodyPr>
          <a:lstStyle/>
          <a:p>
            <a:pPr algn="ctr"/>
            <a:r>
              <a:rPr lang="en-US" sz="4600" b="1" dirty="0">
                <a:solidFill>
                  <a:schemeClr val="bg1"/>
                </a:solidFill>
                <a:latin typeface="Myriad Pro" panose="020B0503030403020204" pitchFamily="34" charset="0"/>
              </a:rPr>
              <a:t>Big Idea</a:t>
            </a:r>
          </a:p>
          <a:p>
            <a:endParaRPr lang="en-US" sz="2800" b="1" dirty="0">
              <a:solidFill>
                <a:schemeClr val="bg1"/>
              </a:solidFill>
              <a:latin typeface="Myriad Pro" panose="020B0503030403020204" pitchFamily="34" charset="0"/>
            </a:endParaRPr>
          </a:p>
          <a:p>
            <a:pPr algn="ctr"/>
            <a:r>
              <a:rPr lang="en-US" sz="4300" b="1" dirty="0">
                <a:solidFill>
                  <a:schemeClr val="bg1"/>
                </a:solidFill>
                <a:latin typeface="Myriad Pro Semibold" panose="020B0503030403020204" pitchFamily="34" charset="0"/>
              </a:rPr>
              <a:t>There can be </a:t>
            </a:r>
            <a:r>
              <a:rPr lang="en-US" sz="4300" b="1" dirty="0">
                <a:solidFill>
                  <a:srgbClr val="57FF9B"/>
                </a:solidFill>
                <a:latin typeface="Myriad Pro Semibold" panose="020B0503030403020204" pitchFamily="34" charset="0"/>
              </a:rPr>
              <a:t>NO</a:t>
            </a:r>
            <a:r>
              <a:rPr lang="en-US" sz="4300" b="1" dirty="0">
                <a:solidFill>
                  <a:schemeClr val="bg1"/>
                </a:solidFill>
                <a:latin typeface="Myriad Pro Semibold" panose="020B0503030403020204" pitchFamily="34" charset="0"/>
              </a:rPr>
              <a:t> </a:t>
            </a:r>
            <a:r>
              <a:rPr lang="en-US" sz="4300" b="1" dirty="0">
                <a:solidFill>
                  <a:srgbClr val="57FF9B"/>
                </a:solidFill>
                <a:latin typeface="Myriad Pro Semibold" panose="020B0503030403020204" pitchFamily="34" charset="0"/>
              </a:rPr>
              <a:t>RESTORATION </a:t>
            </a:r>
            <a:r>
              <a:rPr lang="en-US" sz="4300" b="1" dirty="0">
                <a:solidFill>
                  <a:schemeClr val="bg1"/>
                </a:solidFill>
                <a:latin typeface="Myriad Pro Semibold" panose="020B0503030403020204" pitchFamily="34" charset="0"/>
              </a:rPr>
              <a:t>to God </a:t>
            </a:r>
          </a:p>
          <a:p>
            <a:pPr algn="ctr"/>
            <a:r>
              <a:rPr lang="en-US" sz="4300" b="1" dirty="0">
                <a:solidFill>
                  <a:srgbClr val="57FF9B"/>
                </a:solidFill>
                <a:latin typeface="Myriad Pro Semibold" panose="020B0503030403020204" pitchFamily="34" charset="0"/>
              </a:rPr>
              <a:t>WITHOUT</a:t>
            </a:r>
            <a:r>
              <a:rPr lang="en-US" sz="4300" b="1" dirty="0">
                <a:solidFill>
                  <a:schemeClr val="bg1"/>
                </a:solidFill>
                <a:latin typeface="Myriad Pro Semibold" panose="020B0503030403020204" pitchFamily="34" charset="0"/>
              </a:rPr>
              <a:t> </a:t>
            </a:r>
            <a:r>
              <a:rPr lang="en-US" sz="4300" b="1" dirty="0">
                <a:solidFill>
                  <a:srgbClr val="57FF9B"/>
                </a:solidFill>
                <a:latin typeface="Myriad Pro Semibold" panose="020B0503030403020204" pitchFamily="34" charset="0"/>
              </a:rPr>
              <a:t>ATONEMENT </a:t>
            </a:r>
            <a:r>
              <a:rPr lang="en-US" sz="4300" b="1" dirty="0">
                <a:solidFill>
                  <a:schemeClr val="bg1"/>
                </a:solidFill>
                <a:latin typeface="Myriad Pro Semibold" panose="020B0503030403020204" pitchFamily="34" charset="0"/>
              </a:rPr>
              <a:t>for wrong.</a:t>
            </a:r>
          </a:p>
          <a:p>
            <a:pPr algn="ctr"/>
            <a:endParaRPr lang="en-US" sz="4300" b="1" dirty="0">
              <a:solidFill>
                <a:srgbClr val="5AB0E5"/>
              </a:solidFill>
              <a:latin typeface="Myriad Pro Semibold" panose="020B0503030403020204" pitchFamily="34" charset="0"/>
            </a:endParaRPr>
          </a:p>
        </p:txBody>
      </p:sp>
      <p:sp>
        <p:nvSpPr>
          <p:cNvPr id="3" name="Triangle 2">
            <a:extLst>
              <a:ext uri="{FF2B5EF4-FFF2-40B4-BE49-F238E27FC236}">
                <a16:creationId xmlns:a16="http://schemas.microsoft.com/office/drawing/2014/main" id="{96BDD00D-8F4E-47B5-AEDA-670A78F0E0F2}"/>
              </a:ext>
            </a:extLst>
          </p:cNvPr>
          <p:cNvSpPr/>
          <p:nvPr/>
        </p:nvSpPr>
        <p:spPr>
          <a:xfrm rot="16200000">
            <a:off x="5687244" y="1415695"/>
            <a:ext cx="157397" cy="1944974"/>
          </a:xfrm>
          <a:prstGeom prst="triangle">
            <a:avLst/>
          </a:prstGeom>
          <a:solidFill>
            <a:srgbClr val="57F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riangle 3">
            <a:extLst>
              <a:ext uri="{FF2B5EF4-FFF2-40B4-BE49-F238E27FC236}">
                <a16:creationId xmlns:a16="http://schemas.microsoft.com/office/drawing/2014/main" id="{1BCCC687-1159-4F59-BF0D-67AD24D48BC4}"/>
              </a:ext>
            </a:extLst>
          </p:cNvPr>
          <p:cNvSpPr/>
          <p:nvPr/>
        </p:nvSpPr>
        <p:spPr>
          <a:xfrm rot="5400000">
            <a:off x="10350229" y="1432628"/>
            <a:ext cx="157397" cy="1944974"/>
          </a:xfrm>
          <a:prstGeom prst="triangle">
            <a:avLst/>
          </a:prstGeom>
          <a:solidFill>
            <a:srgbClr val="57F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8AC0AF"/>
              </a:solidFill>
            </a:endParaRPr>
          </a:p>
        </p:txBody>
      </p:sp>
    </p:spTree>
    <p:extLst>
      <p:ext uri="{BB962C8B-B14F-4D97-AF65-F5344CB8AC3E}">
        <p14:creationId xmlns:p14="http://schemas.microsoft.com/office/powerpoint/2010/main" val="416361333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1086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14936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32212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834887" y="1170980"/>
            <a:ext cx="14776173" cy="2492990"/>
          </a:xfrm>
          <a:prstGeom prst="rect">
            <a:avLst/>
          </a:prstGeom>
          <a:noFill/>
        </p:spPr>
        <p:txBody>
          <a:bodyPr wrap="square" rtlCol="0">
            <a:spAutoFit/>
          </a:bodyPr>
          <a:lstStyle/>
          <a:p>
            <a:r>
              <a:rPr lang="en-US" sz="4600" b="1" dirty="0">
                <a:solidFill>
                  <a:schemeClr val="bg1"/>
                </a:solidFill>
                <a:latin typeface="Myriad Pro Semibold" panose="020B0503030403020204" pitchFamily="34" charset="0"/>
              </a:rPr>
              <a:t>How does God balance out concepts of </a:t>
            </a:r>
            <a:r>
              <a:rPr lang="en-US" sz="4600" b="1" dirty="0">
                <a:solidFill>
                  <a:srgbClr val="57FF9B"/>
                </a:solidFill>
                <a:latin typeface="Myriad Pro Semibold" panose="020B0503030403020204" pitchFamily="34" charset="0"/>
              </a:rPr>
              <a:t>JUSTICE/</a:t>
            </a:r>
            <a:r>
              <a:rPr lang="en-US" sz="4600" b="1" dirty="0">
                <a:solidFill>
                  <a:schemeClr val="bg1"/>
                </a:solidFill>
                <a:latin typeface="Myriad Pro Semibold" panose="020B0503030403020204" pitchFamily="34" charset="0"/>
              </a:rPr>
              <a:t> </a:t>
            </a:r>
            <a:r>
              <a:rPr lang="en-US" sz="4600" b="1" dirty="0">
                <a:solidFill>
                  <a:srgbClr val="57FF9B"/>
                </a:solidFill>
                <a:latin typeface="Myriad Pro Semibold" panose="020B0503030403020204" pitchFamily="34" charset="0"/>
              </a:rPr>
              <a:t>COMPASSION?</a:t>
            </a:r>
          </a:p>
          <a:p>
            <a:endParaRPr lang="en-US" sz="3200" b="1" dirty="0">
              <a:solidFill>
                <a:srgbClr val="5AB0E5"/>
              </a:solidFill>
              <a:latin typeface="Myriad Pro" panose="020B0503030403020204" pitchFamily="34" charset="0"/>
            </a:endParaRPr>
          </a:p>
          <a:p>
            <a:pPr marL="930275" indent="-457200">
              <a:buFont typeface="+mj-lt"/>
              <a:buAutoNum type="arabicPeriod"/>
            </a:pPr>
            <a:endParaRPr lang="en-US" sz="3200" dirty="0">
              <a:solidFill>
                <a:schemeClr val="bg1"/>
              </a:solidFill>
              <a:latin typeface="Myriad Pro" panose="020B0503030403020204" pitchFamily="34" charset="0"/>
            </a:endParaRPr>
          </a:p>
        </p:txBody>
      </p:sp>
      <p:sp>
        <p:nvSpPr>
          <p:cNvPr id="4" name="TextBox 3">
            <a:extLst>
              <a:ext uri="{FF2B5EF4-FFF2-40B4-BE49-F238E27FC236}">
                <a16:creationId xmlns:a16="http://schemas.microsoft.com/office/drawing/2014/main" id="{DF843B57-2DAD-B640-B5D5-74EA9F8C4D08}"/>
              </a:ext>
            </a:extLst>
          </p:cNvPr>
          <p:cNvSpPr txBox="1"/>
          <p:nvPr/>
        </p:nvSpPr>
        <p:spPr>
          <a:xfrm>
            <a:off x="9325163" y="217714"/>
            <a:ext cx="638705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200" b="1" i="1" dirty="0">
                <a:solidFill>
                  <a:srgbClr val="57FF9B"/>
                </a:solidFill>
                <a:latin typeface="Myriad Pro" panose="020B0503030403020204" pitchFamily="34" charset="0"/>
              </a:rPr>
              <a:t>2 Samuel 21:1-14</a:t>
            </a:r>
          </a:p>
        </p:txBody>
      </p:sp>
    </p:spTree>
    <p:extLst>
      <p:ext uri="{BB962C8B-B14F-4D97-AF65-F5344CB8AC3E}">
        <p14:creationId xmlns:p14="http://schemas.microsoft.com/office/powerpoint/2010/main" val="110636951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834887" y="1170980"/>
            <a:ext cx="14776173" cy="2646878"/>
          </a:xfrm>
          <a:prstGeom prst="rect">
            <a:avLst/>
          </a:prstGeom>
          <a:noFill/>
        </p:spPr>
        <p:txBody>
          <a:bodyPr wrap="square" rtlCol="0">
            <a:spAutoFit/>
          </a:bodyPr>
          <a:lstStyle/>
          <a:p>
            <a:r>
              <a:rPr lang="en-US" sz="4600" b="1" dirty="0">
                <a:solidFill>
                  <a:schemeClr val="bg1"/>
                </a:solidFill>
                <a:latin typeface="Myriad Pro Semibold" panose="020B0503030403020204" pitchFamily="34" charset="0"/>
              </a:rPr>
              <a:t>How does God balance out concepts of </a:t>
            </a:r>
            <a:r>
              <a:rPr lang="en-US" sz="4600" b="1" dirty="0">
                <a:solidFill>
                  <a:srgbClr val="57FF9B"/>
                </a:solidFill>
                <a:latin typeface="Myriad Pro Semibold" panose="020B0503030403020204" pitchFamily="34" charset="0"/>
              </a:rPr>
              <a:t>JUSTICE/</a:t>
            </a:r>
            <a:r>
              <a:rPr lang="en-US" sz="4600" b="1" dirty="0">
                <a:solidFill>
                  <a:schemeClr val="bg1"/>
                </a:solidFill>
                <a:latin typeface="Myriad Pro Semibold" panose="020B0503030403020204" pitchFamily="34" charset="0"/>
              </a:rPr>
              <a:t> </a:t>
            </a:r>
            <a:r>
              <a:rPr lang="en-US" sz="4600" b="1" dirty="0">
                <a:solidFill>
                  <a:srgbClr val="57FF9B"/>
                </a:solidFill>
                <a:latin typeface="Myriad Pro Semibold" panose="020B0503030403020204" pitchFamily="34" charset="0"/>
              </a:rPr>
              <a:t>COMPASSION?</a:t>
            </a:r>
          </a:p>
          <a:p>
            <a:endParaRPr lang="en-US" sz="3200" b="1" dirty="0">
              <a:solidFill>
                <a:srgbClr val="5AB0E5"/>
              </a:solidFill>
              <a:latin typeface="Myriad Pro" panose="020B0503030403020204" pitchFamily="34" charset="0"/>
            </a:endParaRPr>
          </a:p>
          <a:p>
            <a:pPr marL="930275" indent="-457200">
              <a:buFont typeface="+mj-lt"/>
              <a:buAutoNum type="arabicPeriod"/>
            </a:pPr>
            <a:r>
              <a:rPr lang="en-US" sz="4200" b="1" dirty="0">
                <a:solidFill>
                  <a:schemeClr val="bg1"/>
                </a:solidFill>
                <a:latin typeface="Myriad Pro Semibold" panose="020B0503030403020204" pitchFamily="34" charset="0"/>
              </a:rPr>
              <a:t> He </a:t>
            </a:r>
            <a:r>
              <a:rPr lang="en-US" sz="4200" b="1" dirty="0">
                <a:solidFill>
                  <a:srgbClr val="57FF9B"/>
                </a:solidFill>
                <a:latin typeface="Myriad Pro Semibold" panose="020B0503030403020204" pitchFamily="34" charset="0"/>
              </a:rPr>
              <a:t>REQUIRES JUSTICE </a:t>
            </a:r>
            <a:r>
              <a:rPr lang="en-US" sz="4200" b="1" dirty="0">
                <a:solidFill>
                  <a:schemeClr val="bg1"/>
                </a:solidFill>
                <a:latin typeface="Myriad Pro Semibold" panose="020B0503030403020204" pitchFamily="34" charset="0"/>
              </a:rPr>
              <a:t>for the righteous/unrighteous </a:t>
            </a:r>
            <a:r>
              <a:rPr lang="en-US" sz="3200" dirty="0">
                <a:solidFill>
                  <a:schemeClr val="bg1"/>
                </a:solidFill>
                <a:latin typeface="Myriad Pro" panose="020B0503030403020204" pitchFamily="34" charset="0"/>
              </a:rPr>
              <a:t>(v.1-9)</a:t>
            </a:r>
            <a:endParaRPr lang="en-US" sz="3200" b="1" dirty="0">
              <a:solidFill>
                <a:srgbClr val="57FF9B"/>
              </a:solidFill>
              <a:latin typeface="Myriad Pro Semibold" panose="020B0503030403020204" pitchFamily="34" charset="0"/>
            </a:endParaRPr>
          </a:p>
        </p:txBody>
      </p:sp>
      <p:sp>
        <p:nvSpPr>
          <p:cNvPr id="4" name="TextBox 3">
            <a:extLst>
              <a:ext uri="{FF2B5EF4-FFF2-40B4-BE49-F238E27FC236}">
                <a16:creationId xmlns:a16="http://schemas.microsoft.com/office/drawing/2014/main" id="{DF843B57-2DAD-B640-B5D5-74EA9F8C4D08}"/>
              </a:ext>
            </a:extLst>
          </p:cNvPr>
          <p:cNvSpPr txBox="1"/>
          <p:nvPr/>
        </p:nvSpPr>
        <p:spPr>
          <a:xfrm>
            <a:off x="9325163" y="217714"/>
            <a:ext cx="638705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200" b="1" i="1" dirty="0">
                <a:solidFill>
                  <a:srgbClr val="57FF9B"/>
                </a:solidFill>
                <a:latin typeface="Myriad Pro" panose="020B0503030403020204" pitchFamily="34" charset="0"/>
              </a:rPr>
              <a:t>2 Samuel 21:1-14</a:t>
            </a:r>
          </a:p>
        </p:txBody>
      </p:sp>
    </p:spTree>
    <p:extLst>
      <p:ext uri="{BB962C8B-B14F-4D97-AF65-F5344CB8AC3E}">
        <p14:creationId xmlns:p14="http://schemas.microsoft.com/office/powerpoint/2010/main" val="86816330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7109639"/>
          </a:xfrm>
          <a:prstGeom prst="rect">
            <a:avLst/>
          </a:prstGeom>
          <a:noFill/>
        </p:spPr>
        <p:txBody>
          <a:bodyPr wrap="square" rtlCol="0">
            <a:spAutoFit/>
          </a:bodyPr>
          <a:lstStyle/>
          <a:p>
            <a:r>
              <a:rPr lang="en-US" sz="4600" b="1" i="1" dirty="0">
                <a:solidFill>
                  <a:srgbClr val="57FF9B"/>
                </a:solidFill>
                <a:latin typeface="Myriad Pro" panose="020B0503030403020204" pitchFamily="34" charset="0"/>
              </a:rPr>
              <a:t>2 Samuel 21:1-3 (</a:t>
            </a:r>
            <a:r>
              <a:rPr lang="en-US" sz="4600" b="1" i="1" dirty="0" err="1">
                <a:solidFill>
                  <a:srgbClr val="57FF9B"/>
                </a:solidFill>
                <a:latin typeface="Myriad Pro" panose="020B0503030403020204" pitchFamily="34" charset="0"/>
              </a:rPr>
              <a:t>esv</a:t>
            </a:r>
            <a:r>
              <a:rPr lang="en-US" sz="4600" b="1" i="1" dirty="0">
                <a:solidFill>
                  <a:srgbClr val="57FF9B"/>
                </a:solidFill>
                <a:latin typeface="Myriad Pro" panose="020B0503030403020204" pitchFamily="34" charset="0"/>
              </a:rPr>
              <a:t>)</a:t>
            </a:r>
          </a:p>
          <a:p>
            <a:endParaRPr lang="en-US" sz="1000" b="1" dirty="0">
              <a:solidFill>
                <a:schemeClr val="bg1"/>
              </a:solidFill>
              <a:latin typeface="Myriad Pro" panose="020B0503030403020204" pitchFamily="34" charset="0"/>
            </a:endParaRPr>
          </a:p>
          <a:p>
            <a:r>
              <a:rPr lang="en-US" sz="4000" dirty="0">
                <a:solidFill>
                  <a:schemeClr val="bg1"/>
                </a:solidFill>
                <a:latin typeface="Myriad Pro" panose="020B0503030403020204" pitchFamily="34" charset="0"/>
              </a:rPr>
              <a:t>Now there was a famine in the days of David for three years, year after year. And David sought the face of the Lord. And the Lord said, “There is bloodguilt on Saul and on his house, because he put the Gibeonites to death.” </a:t>
            </a:r>
            <a:r>
              <a:rPr lang="en-US" sz="4000" b="1" baseline="30000" dirty="0">
                <a:solidFill>
                  <a:schemeClr val="bg1"/>
                </a:solidFill>
                <a:latin typeface="Myriad Pro" panose="020B0503030403020204" pitchFamily="34" charset="0"/>
              </a:rPr>
              <a:t>2 </a:t>
            </a:r>
            <a:r>
              <a:rPr lang="en-US" sz="4000" dirty="0">
                <a:solidFill>
                  <a:schemeClr val="bg1"/>
                </a:solidFill>
                <a:latin typeface="Myriad Pro" panose="020B0503030403020204" pitchFamily="34" charset="0"/>
              </a:rPr>
              <a:t>So the king called the Gibeonites and spoke to them. Now the Gibeonites were not of the people of Israel but of the remnant of the Amorites. Although the people of Israel had sworn to spare them, Saul had sought to strike them down in his zeal for the people of Israel and Judah. </a:t>
            </a:r>
            <a:r>
              <a:rPr lang="en-US" sz="4000" b="1" baseline="30000" dirty="0">
                <a:solidFill>
                  <a:schemeClr val="bg1"/>
                </a:solidFill>
                <a:latin typeface="Myriad Pro" panose="020B0503030403020204" pitchFamily="34" charset="0"/>
              </a:rPr>
              <a:t>3 </a:t>
            </a:r>
            <a:r>
              <a:rPr lang="en-US" sz="4000" dirty="0">
                <a:solidFill>
                  <a:schemeClr val="bg1"/>
                </a:solidFill>
                <a:latin typeface="Myriad Pro" panose="020B0503030403020204" pitchFamily="34" charset="0"/>
              </a:rPr>
              <a:t>And David said to the Gibeonites, “What shall I do for you? And how shall I make atonement, that you may bless the heritage of the Lord?”</a:t>
            </a:r>
          </a:p>
        </p:txBody>
      </p:sp>
    </p:spTree>
    <p:extLst>
      <p:ext uri="{BB962C8B-B14F-4D97-AF65-F5344CB8AC3E}">
        <p14:creationId xmlns:p14="http://schemas.microsoft.com/office/powerpoint/2010/main" val="307627323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7725192"/>
          </a:xfrm>
          <a:prstGeom prst="rect">
            <a:avLst/>
          </a:prstGeom>
          <a:noFill/>
        </p:spPr>
        <p:txBody>
          <a:bodyPr wrap="square" rtlCol="0">
            <a:spAutoFit/>
          </a:bodyPr>
          <a:lstStyle/>
          <a:p>
            <a:r>
              <a:rPr lang="en-US" sz="4600" b="1" i="1" dirty="0">
                <a:solidFill>
                  <a:srgbClr val="57FF9B"/>
                </a:solidFill>
                <a:latin typeface="Myriad Pro" panose="020B0503030403020204" pitchFamily="34" charset="0"/>
              </a:rPr>
              <a:t>2 Samuel 21:4-7 (</a:t>
            </a:r>
            <a:r>
              <a:rPr lang="en-US" sz="4600" b="1" i="1" dirty="0" err="1">
                <a:solidFill>
                  <a:srgbClr val="57FF9B"/>
                </a:solidFill>
                <a:latin typeface="Myriad Pro" panose="020B0503030403020204" pitchFamily="34" charset="0"/>
              </a:rPr>
              <a:t>esv</a:t>
            </a:r>
            <a:r>
              <a:rPr lang="en-US" sz="4600" b="1" i="1" dirty="0">
                <a:solidFill>
                  <a:srgbClr val="57FF9B"/>
                </a:solidFill>
                <a:latin typeface="Myriad Pro" panose="020B0503030403020204" pitchFamily="34" charset="0"/>
              </a:rPr>
              <a:t>)</a:t>
            </a:r>
          </a:p>
          <a:p>
            <a:endParaRPr lang="en-US" sz="1000" b="1" dirty="0">
              <a:solidFill>
                <a:schemeClr val="bg1"/>
              </a:solidFill>
              <a:latin typeface="Myriad Pro" panose="020B0503030403020204" pitchFamily="34" charset="0"/>
            </a:endParaRPr>
          </a:p>
          <a:p>
            <a:r>
              <a:rPr lang="en-US" sz="4000" b="1" baseline="30000" dirty="0">
                <a:solidFill>
                  <a:schemeClr val="bg1"/>
                </a:solidFill>
                <a:latin typeface="Myriad Pro" panose="020B0503030403020204" pitchFamily="34" charset="0"/>
              </a:rPr>
              <a:t>4 </a:t>
            </a:r>
            <a:r>
              <a:rPr lang="en-US" sz="4000" dirty="0">
                <a:solidFill>
                  <a:schemeClr val="bg1"/>
                </a:solidFill>
                <a:latin typeface="Myriad Pro" panose="020B0503030403020204" pitchFamily="34" charset="0"/>
              </a:rPr>
              <a:t>The Gibeonites said to him, “It is not a matter of silver or gold between us and Saul or his house; neither is it for us to put any man to death in Israel.” And he said, “What do you say that I shall do for you?” </a:t>
            </a:r>
            <a:r>
              <a:rPr lang="en-US" sz="4000" b="1" baseline="30000" dirty="0">
                <a:solidFill>
                  <a:schemeClr val="bg1"/>
                </a:solidFill>
                <a:latin typeface="Myriad Pro" panose="020B0503030403020204" pitchFamily="34" charset="0"/>
              </a:rPr>
              <a:t>5 </a:t>
            </a:r>
            <a:r>
              <a:rPr lang="en-US" sz="4000" dirty="0">
                <a:solidFill>
                  <a:schemeClr val="bg1"/>
                </a:solidFill>
                <a:latin typeface="Myriad Pro" panose="020B0503030403020204" pitchFamily="34" charset="0"/>
              </a:rPr>
              <a:t>They said to the king, “The man who consumed us and planned to destroy us, so that we should have no place in all the territory of Israel, </a:t>
            </a:r>
            <a:r>
              <a:rPr lang="en-US" sz="4000" b="1" baseline="30000" dirty="0">
                <a:solidFill>
                  <a:schemeClr val="bg1"/>
                </a:solidFill>
                <a:latin typeface="Myriad Pro" panose="020B0503030403020204" pitchFamily="34" charset="0"/>
              </a:rPr>
              <a:t>6 </a:t>
            </a:r>
            <a:r>
              <a:rPr lang="en-US" sz="4000" dirty="0">
                <a:solidFill>
                  <a:schemeClr val="bg1"/>
                </a:solidFill>
                <a:latin typeface="Myriad Pro" panose="020B0503030403020204" pitchFamily="34" charset="0"/>
              </a:rPr>
              <a:t>let seven of his sons be given to us, so that we may hang them before the Lord at Gibeah of Saul, the chosen of the Lord.” And the king said, “I will give them.” </a:t>
            </a:r>
            <a:r>
              <a:rPr lang="en-US" sz="4000" b="1" baseline="30000" dirty="0">
                <a:solidFill>
                  <a:schemeClr val="bg1"/>
                </a:solidFill>
                <a:latin typeface="Myriad Pro" panose="020B0503030403020204" pitchFamily="34" charset="0"/>
              </a:rPr>
              <a:t>7 </a:t>
            </a:r>
            <a:r>
              <a:rPr lang="en-US" sz="4000" dirty="0">
                <a:solidFill>
                  <a:schemeClr val="bg1"/>
                </a:solidFill>
                <a:latin typeface="Myriad Pro" panose="020B0503030403020204" pitchFamily="34" charset="0"/>
              </a:rPr>
              <a:t>But the king spared Mephibosheth, the son of Saul’s son Jonathan, because of the oath of the Lord that was between them, between David and Jonathan the son of Saul. </a:t>
            </a:r>
          </a:p>
        </p:txBody>
      </p:sp>
    </p:spTree>
    <p:extLst>
      <p:ext uri="{BB962C8B-B14F-4D97-AF65-F5344CB8AC3E}">
        <p14:creationId xmlns:p14="http://schemas.microsoft.com/office/powerpoint/2010/main" val="216778296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5262979"/>
          </a:xfrm>
          <a:prstGeom prst="rect">
            <a:avLst/>
          </a:prstGeom>
          <a:noFill/>
        </p:spPr>
        <p:txBody>
          <a:bodyPr wrap="square" rtlCol="0">
            <a:spAutoFit/>
          </a:bodyPr>
          <a:lstStyle/>
          <a:p>
            <a:r>
              <a:rPr lang="en-US" sz="4600" b="1" i="1" dirty="0">
                <a:solidFill>
                  <a:srgbClr val="57FF9B"/>
                </a:solidFill>
                <a:latin typeface="Myriad Pro" panose="020B0503030403020204" pitchFamily="34" charset="0"/>
              </a:rPr>
              <a:t>2 Samuel 21:8-9 (</a:t>
            </a:r>
            <a:r>
              <a:rPr lang="en-US" sz="4600" b="1" i="1" dirty="0" err="1">
                <a:solidFill>
                  <a:srgbClr val="57FF9B"/>
                </a:solidFill>
                <a:latin typeface="Myriad Pro" panose="020B0503030403020204" pitchFamily="34" charset="0"/>
              </a:rPr>
              <a:t>esv</a:t>
            </a:r>
            <a:r>
              <a:rPr lang="en-US" sz="4600" b="1" i="1" dirty="0">
                <a:solidFill>
                  <a:srgbClr val="57FF9B"/>
                </a:solidFill>
                <a:latin typeface="Myriad Pro" panose="020B0503030403020204" pitchFamily="34" charset="0"/>
              </a:rPr>
              <a:t>)</a:t>
            </a:r>
          </a:p>
          <a:p>
            <a:endParaRPr lang="en-US" sz="1000" b="1" dirty="0">
              <a:solidFill>
                <a:schemeClr val="bg1"/>
              </a:solidFill>
              <a:latin typeface="Myriad Pro" panose="020B0503030403020204" pitchFamily="34" charset="0"/>
            </a:endParaRPr>
          </a:p>
          <a:p>
            <a:r>
              <a:rPr lang="en-US" sz="4000" b="1" baseline="30000" dirty="0">
                <a:solidFill>
                  <a:schemeClr val="bg1"/>
                </a:solidFill>
                <a:latin typeface="Myriad Pro" panose="020B0503030403020204" pitchFamily="34" charset="0"/>
              </a:rPr>
              <a:t>8 </a:t>
            </a:r>
            <a:r>
              <a:rPr lang="en-US" sz="4000" dirty="0">
                <a:solidFill>
                  <a:schemeClr val="bg1"/>
                </a:solidFill>
                <a:latin typeface="Myriad Pro" panose="020B0503030403020204" pitchFamily="34" charset="0"/>
              </a:rPr>
              <a:t>The king took the two sons of </a:t>
            </a:r>
            <a:r>
              <a:rPr lang="en-US" sz="4000" dirty="0" err="1">
                <a:solidFill>
                  <a:schemeClr val="bg1"/>
                </a:solidFill>
                <a:latin typeface="Myriad Pro" panose="020B0503030403020204" pitchFamily="34" charset="0"/>
              </a:rPr>
              <a:t>Rizpah</a:t>
            </a:r>
            <a:r>
              <a:rPr lang="en-US" sz="4000" dirty="0">
                <a:solidFill>
                  <a:schemeClr val="bg1"/>
                </a:solidFill>
                <a:latin typeface="Myriad Pro" panose="020B0503030403020204" pitchFamily="34" charset="0"/>
              </a:rPr>
              <a:t> the daughter of </a:t>
            </a:r>
            <a:r>
              <a:rPr lang="en-US" sz="4000" dirty="0" err="1">
                <a:solidFill>
                  <a:schemeClr val="bg1"/>
                </a:solidFill>
                <a:latin typeface="Myriad Pro" panose="020B0503030403020204" pitchFamily="34" charset="0"/>
              </a:rPr>
              <a:t>Aiah</a:t>
            </a:r>
            <a:r>
              <a:rPr lang="en-US" sz="4000" dirty="0">
                <a:solidFill>
                  <a:schemeClr val="bg1"/>
                </a:solidFill>
                <a:latin typeface="Myriad Pro" panose="020B0503030403020204" pitchFamily="34" charset="0"/>
              </a:rPr>
              <a:t>, whom she bore to Saul, </a:t>
            </a:r>
            <a:r>
              <a:rPr lang="en-US" sz="4000" dirty="0" err="1">
                <a:solidFill>
                  <a:schemeClr val="bg1"/>
                </a:solidFill>
                <a:latin typeface="Myriad Pro" panose="020B0503030403020204" pitchFamily="34" charset="0"/>
              </a:rPr>
              <a:t>Armoni</a:t>
            </a:r>
            <a:r>
              <a:rPr lang="en-US" sz="4000" dirty="0">
                <a:solidFill>
                  <a:schemeClr val="bg1"/>
                </a:solidFill>
                <a:latin typeface="Myriad Pro" panose="020B0503030403020204" pitchFamily="34" charset="0"/>
              </a:rPr>
              <a:t> and Mephibosheth; and the five sons of </a:t>
            </a:r>
            <a:r>
              <a:rPr lang="en-US" sz="4000" dirty="0" err="1">
                <a:solidFill>
                  <a:schemeClr val="bg1"/>
                </a:solidFill>
                <a:latin typeface="Myriad Pro" panose="020B0503030403020204" pitchFamily="34" charset="0"/>
              </a:rPr>
              <a:t>Merab</a:t>
            </a:r>
            <a:r>
              <a:rPr lang="en-US" sz="4000" dirty="0">
                <a:solidFill>
                  <a:schemeClr val="bg1"/>
                </a:solidFill>
                <a:latin typeface="Myriad Pro" panose="020B0503030403020204" pitchFamily="34" charset="0"/>
              </a:rPr>
              <a:t> the daughter of Saul, whom she bore to Adriel the son of </a:t>
            </a:r>
            <a:r>
              <a:rPr lang="en-US" sz="4000" dirty="0" err="1">
                <a:solidFill>
                  <a:schemeClr val="bg1"/>
                </a:solidFill>
                <a:latin typeface="Myriad Pro" panose="020B0503030403020204" pitchFamily="34" charset="0"/>
              </a:rPr>
              <a:t>Barzillai</a:t>
            </a:r>
            <a:r>
              <a:rPr lang="en-US" sz="4000" dirty="0">
                <a:solidFill>
                  <a:schemeClr val="bg1"/>
                </a:solidFill>
                <a:latin typeface="Myriad Pro" panose="020B0503030403020204" pitchFamily="34" charset="0"/>
              </a:rPr>
              <a:t> the </a:t>
            </a:r>
            <a:r>
              <a:rPr lang="en-US" sz="4000" dirty="0" err="1">
                <a:solidFill>
                  <a:schemeClr val="bg1"/>
                </a:solidFill>
                <a:latin typeface="Myriad Pro" panose="020B0503030403020204" pitchFamily="34" charset="0"/>
              </a:rPr>
              <a:t>Meholathite</a:t>
            </a:r>
            <a:r>
              <a:rPr lang="en-US" sz="4000" dirty="0">
                <a:solidFill>
                  <a:schemeClr val="bg1"/>
                </a:solidFill>
                <a:latin typeface="Myriad Pro" panose="020B0503030403020204" pitchFamily="34" charset="0"/>
              </a:rPr>
              <a:t>; </a:t>
            </a:r>
            <a:r>
              <a:rPr lang="en-US" sz="4000" b="1" baseline="30000" dirty="0">
                <a:solidFill>
                  <a:schemeClr val="bg1"/>
                </a:solidFill>
                <a:latin typeface="Myriad Pro" panose="020B0503030403020204" pitchFamily="34" charset="0"/>
              </a:rPr>
              <a:t>9 </a:t>
            </a:r>
            <a:r>
              <a:rPr lang="en-US" sz="4000" dirty="0">
                <a:solidFill>
                  <a:schemeClr val="bg1"/>
                </a:solidFill>
                <a:latin typeface="Myriad Pro" panose="020B0503030403020204" pitchFamily="34" charset="0"/>
              </a:rPr>
              <a:t>and he gave them into the hands of the Gibeonites, and they hanged them on the mountain before the Lord, and the seven of them perished together. They were put to death in the first days of harvest, at the beginning of barley harvest. </a:t>
            </a:r>
          </a:p>
        </p:txBody>
      </p:sp>
    </p:spTree>
    <p:extLst>
      <p:ext uri="{BB962C8B-B14F-4D97-AF65-F5344CB8AC3E}">
        <p14:creationId xmlns:p14="http://schemas.microsoft.com/office/powerpoint/2010/main" val="256487016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644930"/>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137532</TotalTime>
  <Words>790</Words>
  <Application>Microsoft Macintosh PowerPoint</Application>
  <PresentationFormat>Custom</PresentationFormat>
  <Paragraphs>37</Paragraphs>
  <Slides>16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Myriad Pro</vt:lpstr>
      <vt:lpstr>Myriad Pro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Harada</dc:creator>
  <cp:lastModifiedBy>Microsoft Office User</cp:lastModifiedBy>
  <cp:revision>625</cp:revision>
  <dcterms:modified xsi:type="dcterms:W3CDTF">2026-02-01T13:14:18Z</dcterms:modified>
</cp:coreProperties>
</file>