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686" r:id="rId3"/>
    <p:sldId id="584" r:id="rId4"/>
    <p:sldId id="795" r:id="rId5"/>
    <p:sldId id="788" r:id="rId6"/>
    <p:sldId id="798" r:id="rId7"/>
    <p:sldId id="770" r:id="rId8"/>
    <p:sldId id="789" r:id="rId9"/>
    <p:sldId id="790" r:id="rId10"/>
    <p:sldId id="758" r:id="rId11"/>
    <p:sldId id="791" r:id="rId12"/>
    <p:sldId id="696" r:id="rId13"/>
    <p:sldId id="797" r:id="rId14"/>
    <p:sldId id="796" r:id="rId15"/>
    <p:sldId id="793" r:id="rId16"/>
    <p:sldId id="792" r:id="rId17"/>
    <p:sldId id="710" r:id="rId18"/>
    <p:sldId id="780" r:id="rId19"/>
    <p:sldId id="706" r:id="rId20"/>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FF9B"/>
    <a:srgbClr val="4DE289"/>
    <a:srgbClr val="9DE224"/>
    <a:srgbClr val="98D82A"/>
    <a:srgbClr val="CDD113"/>
    <a:srgbClr val="BD222F"/>
    <a:srgbClr val="C72633"/>
    <a:srgbClr val="C22532"/>
    <a:srgbClr val="D54F37"/>
    <a:srgbClr val="B61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732"/>
  </p:normalViewPr>
  <p:slideViewPr>
    <p:cSldViewPr snapToGrid="0" snapToObjects="1">
      <p:cViewPr>
        <p:scale>
          <a:sx n="47" d="100"/>
          <a:sy n="47" d="100"/>
        </p:scale>
        <p:origin x="739" y="874"/>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2100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379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26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565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68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535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005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883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497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197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581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a:t>
            </a:r>
            <a:r>
              <a:rPr lang="en-US" sz="4600" b="1" i="1" dirty="0" smtClean="0">
                <a:solidFill>
                  <a:srgbClr val="57FF9B"/>
                </a:solidFill>
                <a:latin typeface="Myriad Pro" panose="020B0503030403020204" pitchFamily="34" charset="0"/>
              </a:rPr>
              <a:t>23:18-20 </a:t>
            </a:r>
            <a:r>
              <a:rPr lang="en-US" sz="4600" b="1" i="1" dirty="0">
                <a:solidFill>
                  <a:srgbClr val="57FF9B"/>
                </a:solidFill>
                <a:latin typeface="Myriad Pro" panose="020B0503030403020204" pitchFamily="34" charset="0"/>
              </a:rPr>
              <a:t>(</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smtClean="0">
                <a:solidFill>
                  <a:schemeClr val="bg1"/>
                </a:solidFill>
                <a:latin typeface="Myriad Pro" panose="020B0503030403020204" pitchFamily="34" charset="0"/>
              </a:rPr>
              <a:t>18 </a:t>
            </a:r>
            <a:r>
              <a:rPr lang="en-US" sz="4000" dirty="0">
                <a:solidFill>
                  <a:schemeClr val="bg1"/>
                </a:solidFill>
                <a:latin typeface="Myriad Pro" panose="020B0503030403020204" pitchFamily="34" charset="0"/>
              </a:rPr>
              <a:t>Now </a:t>
            </a:r>
            <a:r>
              <a:rPr lang="en-US" sz="4000" dirty="0" err="1">
                <a:solidFill>
                  <a:schemeClr val="bg1"/>
                </a:solidFill>
                <a:latin typeface="Myriad Pro" panose="020B0503030403020204" pitchFamily="34" charset="0"/>
              </a:rPr>
              <a:t>Abishai</a:t>
            </a:r>
            <a:r>
              <a:rPr lang="en-US" sz="4000" dirty="0">
                <a:solidFill>
                  <a:schemeClr val="bg1"/>
                </a:solidFill>
                <a:latin typeface="Myriad Pro" panose="020B0503030403020204" pitchFamily="34" charset="0"/>
              </a:rPr>
              <a:t>, the brother of Joab, the son of </a:t>
            </a:r>
            <a:r>
              <a:rPr lang="en-US" sz="4000" dirty="0" err="1">
                <a:solidFill>
                  <a:schemeClr val="bg1"/>
                </a:solidFill>
                <a:latin typeface="Myriad Pro" panose="020B0503030403020204" pitchFamily="34" charset="0"/>
              </a:rPr>
              <a:t>Zeruiah</a:t>
            </a:r>
            <a:r>
              <a:rPr lang="en-US" sz="4000" dirty="0">
                <a:solidFill>
                  <a:schemeClr val="bg1"/>
                </a:solidFill>
                <a:latin typeface="Myriad Pro" panose="020B0503030403020204" pitchFamily="34" charset="0"/>
              </a:rPr>
              <a:t>, was chief of the thirty</a:t>
            </a:r>
            <a:r>
              <a:rPr lang="en-US" sz="4000" dirty="0" smtClean="0">
                <a:solidFill>
                  <a:schemeClr val="bg1"/>
                </a:solidFill>
                <a:latin typeface="Myriad Pro" panose="020B0503030403020204" pitchFamily="34" charset="0"/>
              </a:rPr>
              <a:t>. </a:t>
            </a:r>
            <a:r>
              <a:rPr lang="en-US" sz="4000" dirty="0">
                <a:solidFill>
                  <a:schemeClr val="bg1"/>
                </a:solidFill>
                <a:latin typeface="Myriad Pro" panose="020B0503030403020204" pitchFamily="34" charset="0"/>
              </a:rPr>
              <a:t>And he wielded his spear against three hundred </a:t>
            </a:r>
            <a:r>
              <a:rPr lang="en-US" sz="4000" dirty="0" smtClean="0">
                <a:solidFill>
                  <a:schemeClr val="bg1"/>
                </a:solidFill>
                <a:latin typeface="Myriad Pro" panose="020B0503030403020204" pitchFamily="34" charset="0"/>
              </a:rPr>
              <a:t>men </a:t>
            </a:r>
            <a:r>
              <a:rPr lang="en-US" sz="4000" dirty="0">
                <a:solidFill>
                  <a:schemeClr val="bg1"/>
                </a:solidFill>
                <a:latin typeface="Myriad Pro" panose="020B0503030403020204" pitchFamily="34" charset="0"/>
              </a:rPr>
              <a:t>and killed them and won a name beside the three. 19 He was the most renowned of the </a:t>
            </a:r>
            <a:r>
              <a:rPr lang="en-US" sz="4000" dirty="0" smtClean="0">
                <a:solidFill>
                  <a:schemeClr val="bg1"/>
                </a:solidFill>
                <a:latin typeface="Myriad Pro" panose="020B0503030403020204" pitchFamily="34" charset="0"/>
              </a:rPr>
              <a:t>thirty </a:t>
            </a:r>
            <a:r>
              <a:rPr lang="en-US" sz="4000" dirty="0">
                <a:solidFill>
                  <a:schemeClr val="bg1"/>
                </a:solidFill>
                <a:latin typeface="Myriad Pro" panose="020B0503030403020204" pitchFamily="34" charset="0"/>
              </a:rPr>
              <a:t>and became their commander, but he did not attain to the </a:t>
            </a:r>
            <a:r>
              <a:rPr lang="en-US" sz="4000" dirty="0" smtClean="0">
                <a:solidFill>
                  <a:schemeClr val="bg1"/>
                </a:solidFill>
                <a:latin typeface="Myriad Pro" panose="020B0503030403020204" pitchFamily="34" charset="0"/>
              </a:rPr>
              <a:t>three. 20 </a:t>
            </a:r>
            <a:r>
              <a:rPr lang="en-US" sz="4000" dirty="0">
                <a:solidFill>
                  <a:schemeClr val="bg1"/>
                </a:solidFill>
                <a:latin typeface="Myriad Pro" panose="020B0503030403020204" pitchFamily="34" charset="0"/>
              </a:rPr>
              <a:t>And </a:t>
            </a:r>
            <a:r>
              <a:rPr lang="en-US" sz="4000" dirty="0" err="1">
                <a:solidFill>
                  <a:schemeClr val="bg1"/>
                </a:solidFill>
                <a:latin typeface="Myriad Pro" panose="020B0503030403020204" pitchFamily="34" charset="0"/>
              </a:rPr>
              <a:t>Benaiah</a:t>
            </a:r>
            <a:r>
              <a:rPr lang="en-US" sz="4000" dirty="0">
                <a:solidFill>
                  <a:schemeClr val="bg1"/>
                </a:solidFill>
                <a:latin typeface="Myriad Pro" panose="020B0503030403020204" pitchFamily="34" charset="0"/>
              </a:rPr>
              <a:t> the son of </a:t>
            </a:r>
            <a:r>
              <a:rPr lang="en-US" sz="4000" dirty="0" err="1">
                <a:solidFill>
                  <a:schemeClr val="bg1"/>
                </a:solidFill>
                <a:latin typeface="Myriad Pro" panose="020B0503030403020204" pitchFamily="34" charset="0"/>
              </a:rPr>
              <a:t>Jehoiada</a:t>
            </a:r>
            <a:r>
              <a:rPr lang="en-US" sz="4000" dirty="0">
                <a:solidFill>
                  <a:schemeClr val="bg1"/>
                </a:solidFill>
                <a:latin typeface="Myriad Pro" panose="020B0503030403020204" pitchFamily="34" charset="0"/>
              </a:rPr>
              <a:t> was a valiant </a:t>
            </a:r>
            <a:r>
              <a:rPr lang="en-US" sz="4000" dirty="0" smtClean="0">
                <a:solidFill>
                  <a:schemeClr val="bg1"/>
                </a:solidFill>
                <a:latin typeface="Myriad Pro" panose="020B0503030403020204" pitchFamily="34" charset="0"/>
              </a:rPr>
              <a:t>man </a:t>
            </a:r>
            <a:r>
              <a:rPr lang="en-US" sz="4000" dirty="0">
                <a:solidFill>
                  <a:schemeClr val="bg1"/>
                </a:solidFill>
                <a:latin typeface="Myriad Pro" panose="020B0503030403020204" pitchFamily="34" charset="0"/>
              </a:rPr>
              <a:t>of </a:t>
            </a:r>
            <a:r>
              <a:rPr lang="en-US" sz="4000" dirty="0" err="1">
                <a:solidFill>
                  <a:schemeClr val="bg1"/>
                </a:solidFill>
                <a:latin typeface="Myriad Pro" panose="020B0503030403020204" pitchFamily="34" charset="0"/>
              </a:rPr>
              <a:t>Kabzeel</a:t>
            </a:r>
            <a:r>
              <a:rPr lang="en-US" sz="4000" dirty="0">
                <a:solidFill>
                  <a:schemeClr val="bg1"/>
                </a:solidFill>
                <a:latin typeface="Myriad Pro" panose="020B0503030403020204" pitchFamily="34" charset="0"/>
              </a:rPr>
              <a:t>, a doer of great deeds. He struck down two </a:t>
            </a:r>
            <a:r>
              <a:rPr lang="en-US" sz="4000" dirty="0" err="1" smtClean="0">
                <a:solidFill>
                  <a:schemeClr val="bg1"/>
                </a:solidFill>
                <a:latin typeface="Myriad Pro" panose="020B0503030403020204" pitchFamily="34" charset="0"/>
              </a:rPr>
              <a:t>ariels</a:t>
            </a:r>
            <a:r>
              <a:rPr lang="en-US" sz="4000" dirty="0" smtClean="0">
                <a:solidFill>
                  <a:schemeClr val="bg1"/>
                </a:solidFill>
                <a:latin typeface="Myriad Pro" panose="020B0503030403020204" pitchFamily="34" charset="0"/>
              </a:rPr>
              <a:t> </a:t>
            </a:r>
            <a:r>
              <a:rPr lang="en-US" sz="4000" dirty="0">
                <a:solidFill>
                  <a:schemeClr val="bg1"/>
                </a:solidFill>
                <a:latin typeface="Myriad Pro" panose="020B0503030403020204" pitchFamily="34" charset="0"/>
              </a:rPr>
              <a:t>of Moab. He also went down and struck down a lion in a pit on a day when snow had </a:t>
            </a:r>
            <a:r>
              <a:rPr lang="en-US" sz="4000" dirty="0" smtClean="0">
                <a:solidFill>
                  <a:schemeClr val="bg1"/>
                </a:solidFill>
                <a:latin typeface="Myriad Pro" panose="020B0503030403020204" pitchFamily="34" charset="0"/>
              </a:rPr>
              <a:t>fallen. </a:t>
            </a:r>
            <a:endParaRPr lang="en-US"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4457455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262979"/>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a:t>
            </a:r>
            <a:r>
              <a:rPr lang="en-US" sz="4600" b="1" i="1" dirty="0" smtClean="0">
                <a:solidFill>
                  <a:srgbClr val="57FF9B"/>
                </a:solidFill>
                <a:latin typeface="Myriad Pro" panose="020B0503030403020204" pitchFamily="34" charset="0"/>
              </a:rPr>
              <a:t>23:21-23 </a:t>
            </a:r>
            <a:r>
              <a:rPr lang="en-US" sz="4600" b="1" i="1" dirty="0">
                <a:solidFill>
                  <a:srgbClr val="57FF9B"/>
                </a:solidFill>
                <a:latin typeface="Myriad Pro" panose="020B0503030403020204" pitchFamily="34" charset="0"/>
              </a:rPr>
              <a:t>(</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21 And he struck down an Egyptian, a handsome man. The Egyptian had a spear in his hand, but </a:t>
            </a:r>
            <a:r>
              <a:rPr lang="en-US" sz="4000" dirty="0" err="1">
                <a:solidFill>
                  <a:schemeClr val="bg1"/>
                </a:solidFill>
                <a:latin typeface="Myriad Pro" panose="020B0503030403020204" pitchFamily="34" charset="0"/>
              </a:rPr>
              <a:t>Benaiah</a:t>
            </a:r>
            <a:r>
              <a:rPr lang="en-US" sz="4000" dirty="0">
                <a:solidFill>
                  <a:schemeClr val="bg1"/>
                </a:solidFill>
                <a:latin typeface="Myriad Pro" panose="020B0503030403020204" pitchFamily="34" charset="0"/>
              </a:rPr>
              <a:t> went down to him with a staff and snatched the spear out of the Egyptian's hand and killed him with his own spear. 22 These things did </a:t>
            </a:r>
            <a:r>
              <a:rPr lang="en-US" sz="4000" dirty="0" err="1">
                <a:solidFill>
                  <a:schemeClr val="bg1"/>
                </a:solidFill>
                <a:latin typeface="Myriad Pro" panose="020B0503030403020204" pitchFamily="34" charset="0"/>
              </a:rPr>
              <a:t>Benaiah</a:t>
            </a:r>
            <a:r>
              <a:rPr lang="en-US" sz="4000" dirty="0">
                <a:solidFill>
                  <a:schemeClr val="bg1"/>
                </a:solidFill>
                <a:latin typeface="Myriad Pro" panose="020B0503030403020204" pitchFamily="34" charset="0"/>
              </a:rPr>
              <a:t> the son of </a:t>
            </a:r>
            <a:r>
              <a:rPr lang="en-US" sz="4000" dirty="0" err="1">
                <a:solidFill>
                  <a:schemeClr val="bg1"/>
                </a:solidFill>
                <a:latin typeface="Myriad Pro" panose="020B0503030403020204" pitchFamily="34" charset="0"/>
              </a:rPr>
              <a:t>Jehoiada</a:t>
            </a:r>
            <a:r>
              <a:rPr lang="en-US" sz="4000" dirty="0">
                <a:solidFill>
                  <a:schemeClr val="bg1"/>
                </a:solidFill>
                <a:latin typeface="Myriad Pro" panose="020B0503030403020204" pitchFamily="34" charset="0"/>
              </a:rPr>
              <a:t>, and won a name beside the three mighty men. 23 He was renowned among the thirty, but he did not attain to the three. And David set him over his </a:t>
            </a:r>
            <a:r>
              <a:rPr lang="en-US" sz="4000" dirty="0" smtClean="0">
                <a:solidFill>
                  <a:schemeClr val="bg1"/>
                </a:solidFill>
                <a:latin typeface="Myriad Pro" panose="020B0503030403020204" pitchFamily="34" charset="0"/>
              </a:rPr>
              <a:t>bodyguard. </a:t>
            </a:r>
            <a:endParaRPr lang="en-US"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40038468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449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a:t>
            </a:r>
            <a:r>
              <a:rPr lang="en-US" sz="4600" b="1" dirty="0" smtClean="0">
                <a:solidFill>
                  <a:schemeClr val="bg1"/>
                </a:solidFill>
                <a:latin typeface="Myriad Pro Semibold" panose="020B0503030403020204" pitchFamily="34" charset="0"/>
              </a:rPr>
              <a:t>How might we expect God to </a:t>
            </a:r>
            <a:r>
              <a:rPr lang="en-US" sz="4600" b="1" dirty="0" smtClean="0">
                <a:solidFill>
                  <a:srgbClr val="57FF9B"/>
                </a:solidFill>
                <a:latin typeface="Myriad Pro Semibold" panose="020B0503030403020204" pitchFamily="34" charset="0"/>
              </a:rPr>
              <a:t>TAKE CARE </a:t>
            </a:r>
            <a:r>
              <a:rPr lang="en-US" sz="4600" b="1" dirty="0" smtClean="0">
                <a:solidFill>
                  <a:schemeClr val="bg1"/>
                </a:solidFill>
                <a:latin typeface="Myriad Pro Semibold" panose="020B0503030403020204" pitchFamily="34" charset="0"/>
              </a:rPr>
              <a:t>of His church in the twilight years of </a:t>
            </a:r>
            <a:r>
              <a:rPr lang="en-US" sz="4600" b="1" dirty="0" smtClean="0">
                <a:solidFill>
                  <a:srgbClr val="57FF9B"/>
                </a:solidFill>
                <a:latin typeface="Myriad Pro Semibold" panose="020B0503030403020204" pitchFamily="34" charset="0"/>
              </a:rPr>
              <a:t>GODLY LEADERSHIP?</a:t>
            </a:r>
            <a:endParaRPr lang="en-US" sz="4600" b="1" dirty="0">
              <a:solidFill>
                <a:srgbClr val="57FF9B"/>
              </a:solidFill>
              <a:latin typeface="Myriad Pro Semibold" panose="020B0503030403020204" pitchFamily="34" charset="0"/>
            </a:endParaRP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a:t>
            </a:r>
            <a:r>
              <a:rPr lang="en-US" sz="4200" b="1" dirty="0" smtClean="0">
                <a:solidFill>
                  <a:schemeClr val="bg1"/>
                </a:solidFill>
                <a:latin typeface="Myriad Pro Semibold" panose="020B0503030403020204" pitchFamily="34" charset="0"/>
              </a:rPr>
              <a:t>He raises up </a:t>
            </a:r>
            <a:r>
              <a:rPr lang="en-US" sz="4200" b="1" dirty="0" smtClean="0">
                <a:solidFill>
                  <a:srgbClr val="57FF9B"/>
                </a:solidFill>
                <a:latin typeface="Myriad Pro Semibold" panose="020B0503030403020204" pitchFamily="34" charset="0"/>
              </a:rPr>
              <a:t>EXCEPTIONAL</a:t>
            </a:r>
            <a:r>
              <a:rPr lang="en-US" sz="4200" b="1" dirty="0" smtClean="0">
                <a:solidFill>
                  <a:srgbClr val="57FF9B"/>
                </a:solidFill>
                <a:latin typeface="Myriad Pro Semibold" panose="020B0503030403020204" pitchFamily="34" charset="0"/>
              </a:rPr>
              <a:t> LEADERS </a:t>
            </a:r>
            <a:r>
              <a:rPr lang="en-US" sz="3200" dirty="0">
                <a:solidFill>
                  <a:schemeClr val="bg1"/>
                </a:solidFill>
                <a:latin typeface="Myriad Pro" panose="020B0503030403020204" pitchFamily="34" charset="0"/>
              </a:rPr>
              <a:t>(</a:t>
            </a:r>
            <a:r>
              <a:rPr lang="en-US" sz="3200" dirty="0" smtClean="0">
                <a:solidFill>
                  <a:schemeClr val="bg1"/>
                </a:solidFill>
                <a:latin typeface="Myriad Pro" panose="020B0503030403020204" pitchFamily="34" charset="0"/>
              </a:rPr>
              <a:t>v.8-23)</a:t>
            </a:r>
            <a:endParaRPr lang="en-US" sz="3200" b="1" dirty="0">
              <a:solidFill>
                <a:srgbClr val="57FF9B"/>
              </a:solidFill>
              <a:latin typeface="Myriad Pro Semibold"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a:t>
            </a:r>
            <a:r>
              <a:rPr lang="en-US" sz="4200" b="1" i="1" dirty="0" smtClean="0">
                <a:solidFill>
                  <a:srgbClr val="57FF9B"/>
                </a:solidFill>
                <a:latin typeface="Myriad Pro" panose="020B0503030403020204" pitchFamily="34" charset="0"/>
              </a:rPr>
              <a:t>23:8-39</a:t>
            </a:r>
            <a:endParaRPr lang="en-US" sz="4200" b="1" i="1" dirty="0">
              <a:solidFill>
                <a:srgbClr val="57FF9B"/>
              </a:solidFill>
              <a:latin typeface="Myriad Pro" panose="020B0503030403020204" pitchFamily="34" charset="0"/>
            </a:endParaRPr>
          </a:p>
        </p:txBody>
      </p:sp>
    </p:spTree>
    <p:extLst>
      <p:ext uri="{BB962C8B-B14F-4D97-AF65-F5344CB8AC3E}">
        <p14:creationId xmlns:p14="http://schemas.microsoft.com/office/powerpoint/2010/main" val="41044832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3293209"/>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a:t>
            </a:r>
            <a:r>
              <a:rPr lang="en-US" sz="4600" b="1" dirty="0" smtClean="0">
                <a:solidFill>
                  <a:schemeClr val="bg1"/>
                </a:solidFill>
                <a:latin typeface="Myriad Pro Semibold" panose="020B0503030403020204" pitchFamily="34" charset="0"/>
              </a:rPr>
              <a:t>How might we expect God to </a:t>
            </a:r>
            <a:r>
              <a:rPr lang="en-US" sz="4600" b="1" dirty="0" smtClean="0">
                <a:solidFill>
                  <a:srgbClr val="57FF9B"/>
                </a:solidFill>
                <a:latin typeface="Myriad Pro Semibold" panose="020B0503030403020204" pitchFamily="34" charset="0"/>
              </a:rPr>
              <a:t>TAKE CARE </a:t>
            </a:r>
            <a:r>
              <a:rPr lang="en-US" sz="4600" b="1" dirty="0" smtClean="0">
                <a:solidFill>
                  <a:schemeClr val="bg1"/>
                </a:solidFill>
                <a:latin typeface="Myriad Pro Semibold" panose="020B0503030403020204" pitchFamily="34" charset="0"/>
              </a:rPr>
              <a:t>of His church in the twilight years of </a:t>
            </a:r>
            <a:r>
              <a:rPr lang="en-US" sz="4600" b="1" dirty="0" smtClean="0">
                <a:solidFill>
                  <a:srgbClr val="57FF9B"/>
                </a:solidFill>
                <a:latin typeface="Myriad Pro Semibold" panose="020B0503030403020204" pitchFamily="34" charset="0"/>
              </a:rPr>
              <a:t>GODLY LEADERSHIP?</a:t>
            </a:r>
            <a:endParaRPr lang="en-US" sz="4600" b="1" dirty="0">
              <a:solidFill>
                <a:srgbClr val="57FF9B"/>
              </a:solidFill>
              <a:latin typeface="Myriad Pro Semibold" panose="020B0503030403020204" pitchFamily="34" charset="0"/>
            </a:endParaRP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a:t>
            </a:r>
            <a:r>
              <a:rPr lang="en-US" sz="4200" b="1" dirty="0" smtClean="0">
                <a:solidFill>
                  <a:schemeClr val="bg1"/>
                </a:solidFill>
                <a:latin typeface="Myriad Pro Semibold" panose="020B0503030403020204" pitchFamily="34" charset="0"/>
              </a:rPr>
              <a:t>He raises up </a:t>
            </a:r>
            <a:r>
              <a:rPr lang="en-US" sz="4200" b="1" dirty="0" smtClean="0">
                <a:solidFill>
                  <a:srgbClr val="57FF9B"/>
                </a:solidFill>
                <a:latin typeface="Myriad Pro Semibold" panose="020B0503030403020204" pitchFamily="34" charset="0"/>
              </a:rPr>
              <a:t>EXCEPTIONAL</a:t>
            </a:r>
            <a:r>
              <a:rPr lang="en-US" sz="4200" b="1" dirty="0" smtClean="0">
                <a:solidFill>
                  <a:srgbClr val="57FF9B"/>
                </a:solidFill>
                <a:latin typeface="Myriad Pro Semibold" panose="020B0503030403020204" pitchFamily="34" charset="0"/>
              </a:rPr>
              <a:t> LEADERS </a:t>
            </a:r>
            <a:r>
              <a:rPr lang="en-US" sz="3200" dirty="0">
                <a:solidFill>
                  <a:schemeClr val="bg1"/>
                </a:solidFill>
                <a:latin typeface="Myriad Pro" panose="020B0503030403020204" pitchFamily="34" charset="0"/>
              </a:rPr>
              <a:t>(</a:t>
            </a:r>
            <a:r>
              <a:rPr lang="en-US" sz="3200" dirty="0" smtClean="0">
                <a:solidFill>
                  <a:schemeClr val="bg1"/>
                </a:solidFill>
                <a:latin typeface="Myriad Pro" panose="020B0503030403020204" pitchFamily="34" charset="0"/>
              </a:rPr>
              <a:t>v.8-23)</a:t>
            </a:r>
            <a:endParaRPr lang="en-US" sz="3200" b="1" dirty="0">
              <a:solidFill>
                <a:srgbClr val="57FF9B"/>
              </a:solidFill>
              <a:latin typeface="Myriad Pro Semibold"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a:t>
            </a:r>
            <a:r>
              <a:rPr lang="en-US" sz="4200" b="1" dirty="0" smtClean="0">
                <a:solidFill>
                  <a:schemeClr val="bg1"/>
                </a:solidFill>
                <a:latin typeface="Myriad Pro Semibold" panose="020B0503030403020204" pitchFamily="34" charset="0"/>
              </a:rPr>
              <a:t>He raises up </a:t>
            </a:r>
            <a:r>
              <a:rPr lang="en-US" sz="4200" b="1" dirty="0" smtClean="0">
                <a:solidFill>
                  <a:srgbClr val="57FF9B"/>
                </a:solidFill>
                <a:latin typeface="Myriad Pro Semibold" panose="020B0503030403020204" pitchFamily="34" charset="0"/>
              </a:rPr>
              <a:t>EXCEPTIONAL LABORERS </a:t>
            </a:r>
            <a:r>
              <a:rPr lang="en-US" sz="3200" dirty="0">
                <a:solidFill>
                  <a:schemeClr val="bg1"/>
                </a:solidFill>
                <a:latin typeface="Myriad Pro" panose="020B0503030403020204" pitchFamily="34" charset="0"/>
              </a:rPr>
              <a:t>(</a:t>
            </a:r>
            <a:r>
              <a:rPr lang="en-US" sz="3200" dirty="0" smtClean="0">
                <a:solidFill>
                  <a:schemeClr val="bg1"/>
                </a:solidFill>
                <a:latin typeface="Myriad Pro" panose="020B0503030403020204" pitchFamily="34" charset="0"/>
              </a:rPr>
              <a:t>v.24-39)</a:t>
            </a:r>
            <a:endParaRPr lang="en-US" sz="3200" dirty="0">
              <a:solidFill>
                <a:schemeClr val="bg1"/>
              </a:solidFill>
              <a:latin typeface="Myriad Pro"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a:t>
            </a:r>
            <a:r>
              <a:rPr lang="en-US" sz="4200" b="1" i="1" dirty="0" smtClean="0">
                <a:solidFill>
                  <a:srgbClr val="57FF9B"/>
                </a:solidFill>
                <a:latin typeface="Myriad Pro" panose="020B0503030403020204" pitchFamily="34" charset="0"/>
              </a:rPr>
              <a:t>23:8-39</a:t>
            </a:r>
            <a:endParaRPr lang="en-US" sz="4200" b="1" i="1" dirty="0">
              <a:solidFill>
                <a:srgbClr val="57FF9B"/>
              </a:solidFill>
              <a:latin typeface="Myriad Pro" panose="020B0503030403020204" pitchFamily="34" charset="0"/>
            </a:endParaRPr>
          </a:p>
        </p:txBody>
      </p:sp>
    </p:spTree>
    <p:extLst>
      <p:ext uri="{BB962C8B-B14F-4D97-AF65-F5344CB8AC3E}">
        <p14:creationId xmlns:p14="http://schemas.microsoft.com/office/powerpoint/2010/main" val="23028015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a:t>
            </a:r>
            <a:r>
              <a:rPr lang="en-US" sz="4600" b="1" i="1" dirty="0" smtClean="0">
                <a:solidFill>
                  <a:srgbClr val="57FF9B"/>
                </a:solidFill>
                <a:latin typeface="Myriad Pro" panose="020B0503030403020204" pitchFamily="34" charset="0"/>
              </a:rPr>
              <a:t>23:24-31 </a:t>
            </a:r>
            <a:r>
              <a:rPr lang="en-US" sz="4600" b="1" i="1" dirty="0">
                <a:solidFill>
                  <a:srgbClr val="57FF9B"/>
                </a:solidFill>
                <a:latin typeface="Myriad Pro" panose="020B0503030403020204" pitchFamily="34" charset="0"/>
              </a:rPr>
              <a:t>(</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smtClean="0">
                <a:solidFill>
                  <a:schemeClr val="bg1"/>
                </a:solidFill>
                <a:latin typeface="Myriad Pro" panose="020B0503030403020204" pitchFamily="34" charset="0"/>
              </a:rPr>
              <a:t>24 </a:t>
            </a:r>
            <a:r>
              <a:rPr lang="en-US" sz="4000" dirty="0">
                <a:solidFill>
                  <a:schemeClr val="bg1"/>
                </a:solidFill>
                <a:latin typeface="Myriad Pro" panose="020B0503030403020204" pitchFamily="34" charset="0"/>
              </a:rPr>
              <a:t>Asahel the brother of Joab was one of the thirty; Elhanan the son of Dodo of Bethlehem, 25 </a:t>
            </a:r>
            <a:r>
              <a:rPr lang="en-US" sz="4000" dirty="0" err="1">
                <a:solidFill>
                  <a:schemeClr val="bg1"/>
                </a:solidFill>
                <a:latin typeface="Myriad Pro" panose="020B0503030403020204" pitchFamily="34" charset="0"/>
              </a:rPr>
              <a:t>Shammah</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Harod</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Elika</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Harod</a:t>
            </a:r>
            <a:r>
              <a:rPr lang="en-US" sz="4000" dirty="0">
                <a:solidFill>
                  <a:schemeClr val="bg1"/>
                </a:solidFill>
                <a:latin typeface="Myriad Pro" panose="020B0503030403020204" pitchFamily="34" charset="0"/>
              </a:rPr>
              <a:t>, 26 </a:t>
            </a:r>
            <a:r>
              <a:rPr lang="en-US" sz="4000" dirty="0" err="1">
                <a:solidFill>
                  <a:schemeClr val="bg1"/>
                </a:solidFill>
                <a:latin typeface="Myriad Pro" panose="020B0503030403020204" pitchFamily="34" charset="0"/>
              </a:rPr>
              <a:t>Helez</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Paltite</a:t>
            </a:r>
            <a:r>
              <a:rPr lang="en-US" sz="4000" dirty="0">
                <a:solidFill>
                  <a:schemeClr val="bg1"/>
                </a:solidFill>
                <a:latin typeface="Myriad Pro" panose="020B0503030403020204" pitchFamily="34" charset="0"/>
              </a:rPr>
              <a:t>, Ira the son of </a:t>
            </a:r>
            <a:r>
              <a:rPr lang="en-US" sz="4000" dirty="0" err="1">
                <a:solidFill>
                  <a:schemeClr val="bg1"/>
                </a:solidFill>
                <a:latin typeface="Myriad Pro" panose="020B0503030403020204" pitchFamily="34" charset="0"/>
              </a:rPr>
              <a:t>Ikkesh</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Tekoa</a:t>
            </a:r>
            <a:r>
              <a:rPr lang="en-US" sz="4000" dirty="0">
                <a:solidFill>
                  <a:schemeClr val="bg1"/>
                </a:solidFill>
                <a:latin typeface="Myriad Pro" panose="020B0503030403020204" pitchFamily="34" charset="0"/>
              </a:rPr>
              <a:t>, 27 </a:t>
            </a:r>
            <a:r>
              <a:rPr lang="en-US" sz="4000" dirty="0" err="1">
                <a:solidFill>
                  <a:schemeClr val="bg1"/>
                </a:solidFill>
                <a:latin typeface="Myriad Pro" panose="020B0503030403020204" pitchFamily="34" charset="0"/>
              </a:rPr>
              <a:t>Abiezer</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Anathoth</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Mebunnai</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Hushathite</a:t>
            </a:r>
            <a:r>
              <a:rPr lang="en-US" sz="4000" dirty="0">
                <a:solidFill>
                  <a:schemeClr val="bg1"/>
                </a:solidFill>
                <a:latin typeface="Myriad Pro" panose="020B0503030403020204" pitchFamily="34" charset="0"/>
              </a:rPr>
              <a:t>, 28 </a:t>
            </a:r>
            <a:r>
              <a:rPr lang="en-US" sz="4000" dirty="0" err="1">
                <a:solidFill>
                  <a:schemeClr val="bg1"/>
                </a:solidFill>
                <a:latin typeface="Myriad Pro" panose="020B0503030403020204" pitchFamily="34" charset="0"/>
              </a:rPr>
              <a:t>Zalmon</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Ahohite</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Maharai</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Netophah</a:t>
            </a:r>
            <a:r>
              <a:rPr lang="en-US" sz="4000" dirty="0" smtClean="0">
                <a:solidFill>
                  <a:schemeClr val="bg1"/>
                </a:solidFill>
                <a:latin typeface="Myriad Pro" panose="020B0503030403020204" pitchFamily="34" charset="0"/>
              </a:rPr>
              <a:t>, </a:t>
            </a:r>
            <a:r>
              <a:rPr lang="en-US" sz="4000" dirty="0">
                <a:solidFill>
                  <a:schemeClr val="bg1"/>
                </a:solidFill>
                <a:latin typeface="Myriad Pro" panose="020B0503030403020204" pitchFamily="34" charset="0"/>
              </a:rPr>
              <a:t>29 </a:t>
            </a:r>
            <a:r>
              <a:rPr lang="en-US" sz="4000" dirty="0" err="1">
                <a:solidFill>
                  <a:schemeClr val="bg1"/>
                </a:solidFill>
                <a:latin typeface="Myriad Pro" panose="020B0503030403020204" pitchFamily="34" charset="0"/>
              </a:rPr>
              <a:t>Heleb</a:t>
            </a:r>
            <a:r>
              <a:rPr lang="en-US" sz="4000" dirty="0">
                <a:solidFill>
                  <a:schemeClr val="bg1"/>
                </a:solidFill>
                <a:latin typeface="Myriad Pro" panose="020B0503030403020204" pitchFamily="34" charset="0"/>
              </a:rPr>
              <a:t> the son of </a:t>
            </a:r>
            <a:r>
              <a:rPr lang="en-US" sz="4000" dirty="0" err="1">
                <a:solidFill>
                  <a:schemeClr val="bg1"/>
                </a:solidFill>
                <a:latin typeface="Myriad Pro" panose="020B0503030403020204" pitchFamily="34" charset="0"/>
              </a:rPr>
              <a:t>Baanah</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Netophah</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Ittai</a:t>
            </a:r>
            <a:r>
              <a:rPr lang="en-US" sz="4000" dirty="0">
                <a:solidFill>
                  <a:schemeClr val="bg1"/>
                </a:solidFill>
                <a:latin typeface="Myriad Pro" panose="020B0503030403020204" pitchFamily="34" charset="0"/>
              </a:rPr>
              <a:t> the son of </a:t>
            </a:r>
            <a:r>
              <a:rPr lang="en-US" sz="4000" dirty="0" err="1">
                <a:solidFill>
                  <a:schemeClr val="bg1"/>
                </a:solidFill>
                <a:latin typeface="Myriad Pro" panose="020B0503030403020204" pitchFamily="34" charset="0"/>
              </a:rPr>
              <a:t>Ribai</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Gibeah</a:t>
            </a:r>
            <a:r>
              <a:rPr lang="en-US" sz="4000" dirty="0">
                <a:solidFill>
                  <a:schemeClr val="bg1"/>
                </a:solidFill>
                <a:latin typeface="Myriad Pro" panose="020B0503030403020204" pitchFamily="34" charset="0"/>
              </a:rPr>
              <a:t> of the people of Benjamin, 30 </a:t>
            </a:r>
            <a:r>
              <a:rPr lang="en-US" sz="4000" dirty="0" err="1">
                <a:solidFill>
                  <a:schemeClr val="bg1"/>
                </a:solidFill>
                <a:latin typeface="Myriad Pro" panose="020B0503030403020204" pitchFamily="34" charset="0"/>
              </a:rPr>
              <a:t>Benaiah</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Pirathon</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Hiddai</a:t>
            </a:r>
            <a:r>
              <a:rPr lang="en-US" sz="4000" dirty="0">
                <a:solidFill>
                  <a:schemeClr val="bg1"/>
                </a:solidFill>
                <a:latin typeface="Myriad Pro" panose="020B0503030403020204" pitchFamily="34" charset="0"/>
              </a:rPr>
              <a:t> of the brooks of </a:t>
            </a:r>
            <a:r>
              <a:rPr lang="en-US" sz="4000" dirty="0" err="1">
                <a:solidFill>
                  <a:schemeClr val="bg1"/>
                </a:solidFill>
                <a:latin typeface="Myriad Pro" panose="020B0503030403020204" pitchFamily="34" charset="0"/>
              </a:rPr>
              <a:t>Gaash</a:t>
            </a:r>
            <a:r>
              <a:rPr lang="en-US" sz="4000" dirty="0">
                <a:solidFill>
                  <a:schemeClr val="bg1"/>
                </a:solidFill>
                <a:latin typeface="Myriad Pro" panose="020B0503030403020204" pitchFamily="34" charset="0"/>
              </a:rPr>
              <a:t>, 31 Abi-</a:t>
            </a:r>
            <a:r>
              <a:rPr lang="en-US" sz="4000" dirty="0" err="1">
                <a:solidFill>
                  <a:schemeClr val="bg1"/>
                </a:solidFill>
                <a:latin typeface="Myriad Pro" panose="020B0503030403020204" pitchFamily="34" charset="0"/>
              </a:rPr>
              <a:t>albon</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Arbathite</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Azmaveth</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Bahurim</a:t>
            </a:r>
            <a:r>
              <a:rPr lang="en-US" sz="4000" dirty="0">
                <a:solidFill>
                  <a:schemeClr val="bg1"/>
                </a:solidFill>
                <a:latin typeface="Myriad Pro" panose="020B0503030403020204" pitchFamily="34" charset="0"/>
              </a:rPr>
              <a:t>, </a:t>
            </a:r>
            <a:endParaRPr lang="en-US"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1016496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a:t>
            </a:r>
            <a:r>
              <a:rPr lang="en-US" sz="4600" b="1" i="1" dirty="0" smtClean="0">
                <a:solidFill>
                  <a:srgbClr val="57FF9B"/>
                </a:solidFill>
                <a:latin typeface="Myriad Pro" panose="020B0503030403020204" pitchFamily="34" charset="0"/>
              </a:rPr>
              <a:t>23:32-36 </a:t>
            </a:r>
            <a:r>
              <a:rPr lang="en-US" sz="4600" b="1" i="1" dirty="0">
                <a:solidFill>
                  <a:srgbClr val="57FF9B"/>
                </a:solidFill>
                <a:latin typeface="Myriad Pro" panose="020B0503030403020204" pitchFamily="34" charset="0"/>
              </a:rPr>
              <a:t>(</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smtClean="0">
                <a:solidFill>
                  <a:schemeClr val="bg1"/>
                </a:solidFill>
                <a:latin typeface="Myriad Pro" panose="020B0503030403020204" pitchFamily="34" charset="0"/>
              </a:rPr>
              <a:t>32 </a:t>
            </a:r>
            <a:r>
              <a:rPr lang="en-US" sz="4000" dirty="0" err="1">
                <a:solidFill>
                  <a:schemeClr val="bg1"/>
                </a:solidFill>
                <a:latin typeface="Myriad Pro" panose="020B0503030403020204" pitchFamily="34" charset="0"/>
              </a:rPr>
              <a:t>Eliahba</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Shaalbonite</a:t>
            </a:r>
            <a:r>
              <a:rPr lang="en-US" sz="4000" dirty="0">
                <a:solidFill>
                  <a:schemeClr val="bg1"/>
                </a:solidFill>
                <a:latin typeface="Myriad Pro" panose="020B0503030403020204" pitchFamily="34" charset="0"/>
              </a:rPr>
              <a:t>, the sons of </a:t>
            </a:r>
            <a:r>
              <a:rPr lang="en-US" sz="4000" dirty="0" err="1">
                <a:solidFill>
                  <a:schemeClr val="bg1"/>
                </a:solidFill>
                <a:latin typeface="Myriad Pro" panose="020B0503030403020204" pitchFamily="34" charset="0"/>
              </a:rPr>
              <a:t>Jashen</a:t>
            </a:r>
            <a:r>
              <a:rPr lang="en-US" sz="4000" dirty="0">
                <a:solidFill>
                  <a:schemeClr val="bg1"/>
                </a:solidFill>
                <a:latin typeface="Myriad Pro" panose="020B0503030403020204" pitchFamily="34" charset="0"/>
              </a:rPr>
              <a:t>, Jonathan, 33 </a:t>
            </a:r>
            <a:r>
              <a:rPr lang="en-US" sz="4000" dirty="0" err="1">
                <a:solidFill>
                  <a:schemeClr val="bg1"/>
                </a:solidFill>
                <a:latin typeface="Myriad Pro" panose="020B0503030403020204" pitchFamily="34" charset="0"/>
              </a:rPr>
              <a:t>Shammah</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Hararite</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Ahiam</a:t>
            </a:r>
            <a:r>
              <a:rPr lang="en-US" sz="4000" dirty="0">
                <a:solidFill>
                  <a:schemeClr val="bg1"/>
                </a:solidFill>
                <a:latin typeface="Myriad Pro" panose="020B0503030403020204" pitchFamily="34" charset="0"/>
              </a:rPr>
              <a:t> the son of </a:t>
            </a:r>
            <a:r>
              <a:rPr lang="en-US" sz="4000" dirty="0" err="1">
                <a:solidFill>
                  <a:schemeClr val="bg1"/>
                </a:solidFill>
                <a:latin typeface="Myriad Pro" panose="020B0503030403020204" pitchFamily="34" charset="0"/>
              </a:rPr>
              <a:t>Sharar</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Hararite</a:t>
            </a:r>
            <a:r>
              <a:rPr lang="en-US" sz="4000" dirty="0">
                <a:solidFill>
                  <a:schemeClr val="bg1"/>
                </a:solidFill>
                <a:latin typeface="Myriad Pro" panose="020B0503030403020204" pitchFamily="34" charset="0"/>
              </a:rPr>
              <a:t>, 34 </a:t>
            </a:r>
            <a:r>
              <a:rPr lang="en-US" sz="4000" dirty="0" err="1">
                <a:solidFill>
                  <a:schemeClr val="bg1"/>
                </a:solidFill>
                <a:latin typeface="Myriad Pro" panose="020B0503030403020204" pitchFamily="34" charset="0"/>
              </a:rPr>
              <a:t>Eliphelet</a:t>
            </a:r>
            <a:r>
              <a:rPr lang="en-US" sz="4000" dirty="0">
                <a:solidFill>
                  <a:schemeClr val="bg1"/>
                </a:solidFill>
                <a:latin typeface="Myriad Pro" panose="020B0503030403020204" pitchFamily="34" charset="0"/>
              </a:rPr>
              <a:t> the son of </a:t>
            </a:r>
            <a:r>
              <a:rPr lang="en-US" sz="4000" dirty="0" err="1">
                <a:solidFill>
                  <a:schemeClr val="bg1"/>
                </a:solidFill>
                <a:latin typeface="Myriad Pro" panose="020B0503030403020204" pitchFamily="34" charset="0"/>
              </a:rPr>
              <a:t>Ahasbai</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Maacah</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Eliam</a:t>
            </a:r>
            <a:r>
              <a:rPr lang="en-US" sz="4000" dirty="0">
                <a:solidFill>
                  <a:schemeClr val="bg1"/>
                </a:solidFill>
                <a:latin typeface="Myriad Pro" panose="020B0503030403020204" pitchFamily="34" charset="0"/>
              </a:rPr>
              <a:t> the son of </a:t>
            </a:r>
            <a:r>
              <a:rPr lang="en-US" sz="4000" dirty="0" err="1">
                <a:solidFill>
                  <a:schemeClr val="bg1"/>
                </a:solidFill>
                <a:latin typeface="Myriad Pro" panose="020B0503030403020204" pitchFamily="34" charset="0"/>
              </a:rPr>
              <a:t>Ahithophel</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Gilonite</a:t>
            </a:r>
            <a:r>
              <a:rPr lang="en-US" sz="4000" dirty="0">
                <a:solidFill>
                  <a:schemeClr val="bg1"/>
                </a:solidFill>
                <a:latin typeface="Myriad Pro" panose="020B0503030403020204" pitchFamily="34" charset="0"/>
              </a:rPr>
              <a:t>, 35 </a:t>
            </a:r>
            <a:r>
              <a:rPr lang="en-US" sz="4000" dirty="0" err="1" smtClean="0">
                <a:solidFill>
                  <a:schemeClr val="bg1"/>
                </a:solidFill>
                <a:latin typeface="Myriad Pro" panose="020B0503030403020204" pitchFamily="34" charset="0"/>
              </a:rPr>
              <a:t>Hezro</a:t>
            </a:r>
            <a:r>
              <a:rPr lang="en-US" sz="4000" dirty="0" smtClean="0">
                <a:solidFill>
                  <a:schemeClr val="bg1"/>
                </a:solidFill>
                <a:latin typeface="Myriad Pro" panose="020B0503030403020204" pitchFamily="34" charset="0"/>
              </a:rPr>
              <a:t> </a:t>
            </a:r>
            <a:r>
              <a:rPr lang="en-US" sz="4000" dirty="0">
                <a:solidFill>
                  <a:schemeClr val="bg1"/>
                </a:solidFill>
                <a:latin typeface="Myriad Pro" panose="020B0503030403020204" pitchFamily="34" charset="0"/>
              </a:rPr>
              <a:t>of Carmel, </a:t>
            </a:r>
            <a:r>
              <a:rPr lang="en-US" sz="4000" dirty="0" err="1">
                <a:solidFill>
                  <a:schemeClr val="bg1"/>
                </a:solidFill>
                <a:latin typeface="Myriad Pro" panose="020B0503030403020204" pitchFamily="34" charset="0"/>
              </a:rPr>
              <a:t>Paarai</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Arbite</a:t>
            </a:r>
            <a:r>
              <a:rPr lang="en-US" sz="4000" dirty="0">
                <a:solidFill>
                  <a:schemeClr val="bg1"/>
                </a:solidFill>
                <a:latin typeface="Myriad Pro" panose="020B0503030403020204" pitchFamily="34" charset="0"/>
              </a:rPr>
              <a:t>, 36 </a:t>
            </a:r>
            <a:r>
              <a:rPr lang="en-US" sz="4000" dirty="0" err="1">
                <a:solidFill>
                  <a:schemeClr val="bg1"/>
                </a:solidFill>
                <a:latin typeface="Myriad Pro" panose="020B0503030403020204" pitchFamily="34" charset="0"/>
              </a:rPr>
              <a:t>Igal</a:t>
            </a:r>
            <a:r>
              <a:rPr lang="en-US" sz="4000" dirty="0">
                <a:solidFill>
                  <a:schemeClr val="bg1"/>
                </a:solidFill>
                <a:latin typeface="Myriad Pro" panose="020B0503030403020204" pitchFamily="34" charset="0"/>
              </a:rPr>
              <a:t> the son of Nathan of </a:t>
            </a:r>
            <a:r>
              <a:rPr lang="en-US" sz="4000" dirty="0" err="1">
                <a:solidFill>
                  <a:schemeClr val="bg1"/>
                </a:solidFill>
                <a:latin typeface="Myriad Pro" panose="020B0503030403020204" pitchFamily="34" charset="0"/>
              </a:rPr>
              <a:t>Zobah</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Bani</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Gadite</a:t>
            </a:r>
            <a:r>
              <a:rPr lang="en-US" sz="4000" dirty="0">
                <a:solidFill>
                  <a:schemeClr val="bg1"/>
                </a:solidFill>
                <a:latin typeface="Myriad Pro" panose="020B0503030403020204" pitchFamily="34" charset="0"/>
              </a:rPr>
              <a:t>, 37 </a:t>
            </a:r>
            <a:r>
              <a:rPr lang="en-US" sz="4000" dirty="0" err="1">
                <a:solidFill>
                  <a:schemeClr val="bg1"/>
                </a:solidFill>
                <a:latin typeface="Myriad Pro" panose="020B0503030403020204" pitchFamily="34" charset="0"/>
              </a:rPr>
              <a:t>Zelek</a:t>
            </a:r>
            <a:r>
              <a:rPr lang="en-US" sz="4000" dirty="0">
                <a:solidFill>
                  <a:schemeClr val="bg1"/>
                </a:solidFill>
                <a:latin typeface="Myriad Pro" panose="020B0503030403020204" pitchFamily="34" charset="0"/>
              </a:rPr>
              <a:t> the Ammonite, </a:t>
            </a:r>
            <a:r>
              <a:rPr lang="en-US" sz="4000" dirty="0" err="1">
                <a:solidFill>
                  <a:schemeClr val="bg1"/>
                </a:solidFill>
                <a:latin typeface="Myriad Pro" panose="020B0503030403020204" pitchFamily="34" charset="0"/>
              </a:rPr>
              <a:t>Naharai</a:t>
            </a:r>
            <a:r>
              <a:rPr lang="en-US" sz="4000" dirty="0">
                <a:solidFill>
                  <a:schemeClr val="bg1"/>
                </a:solidFill>
                <a:latin typeface="Myriad Pro" panose="020B0503030403020204" pitchFamily="34" charset="0"/>
              </a:rPr>
              <a:t> of </a:t>
            </a:r>
            <a:r>
              <a:rPr lang="en-US" sz="4000" dirty="0" err="1">
                <a:solidFill>
                  <a:schemeClr val="bg1"/>
                </a:solidFill>
                <a:latin typeface="Myriad Pro" panose="020B0503030403020204" pitchFamily="34" charset="0"/>
              </a:rPr>
              <a:t>Beeroth</a:t>
            </a:r>
            <a:r>
              <a:rPr lang="en-US" sz="4000" dirty="0">
                <a:solidFill>
                  <a:schemeClr val="bg1"/>
                </a:solidFill>
                <a:latin typeface="Myriad Pro" panose="020B0503030403020204" pitchFamily="34" charset="0"/>
              </a:rPr>
              <a:t>, the armor-bearer of Joab the son of </a:t>
            </a:r>
            <a:r>
              <a:rPr lang="en-US" sz="4000" dirty="0" err="1">
                <a:solidFill>
                  <a:schemeClr val="bg1"/>
                </a:solidFill>
                <a:latin typeface="Myriad Pro" panose="020B0503030403020204" pitchFamily="34" charset="0"/>
              </a:rPr>
              <a:t>Zeruiah</a:t>
            </a:r>
            <a:r>
              <a:rPr lang="en-US" sz="4000" dirty="0">
                <a:solidFill>
                  <a:schemeClr val="bg1"/>
                </a:solidFill>
                <a:latin typeface="Myriad Pro" panose="020B0503030403020204" pitchFamily="34" charset="0"/>
              </a:rPr>
              <a:t>, 38 Ira the </a:t>
            </a:r>
            <a:r>
              <a:rPr lang="en-US" sz="4000" dirty="0" err="1">
                <a:solidFill>
                  <a:schemeClr val="bg1"/>
                </a:solidFill>
                <a:latin typeface="Myriad Pro" panose="020B0503030403020204" pitchFamily="34" charset="0"/>
              </a:rPr>
              <a:t>Ithrite</a:t>
            </a:r>
            <a:r>
              <a:rPr lang="en-US" sz="4000" dirty="0">
                <a:solidFill>
                  <a:schemeClr val="bg1"/>
                </a:solidFill>
                <a:latin typeface="Myriad Pro" panose="020B0503030403020204" pitchFamily="34" charset="0"/>
              </a:rPr>
              <a:t>, </a:t>
            </a:r>
            <a:r>
              <a:rPr lang="en-US" sz="4000" dirty="0" err="1">
                <a:solidFill>
                  <a:schemeClr val="bg1"/>
                </a:solidFill>
                <a:latin typeface="Myriad Pro" panose="020B0503030403020204" pitchFamily="34" charset="0"/>
              </a:rPr>
              <a:t>Gareb</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Ithrite</a:t>
            </a:r>
            <a:r>
              <a:rPr lang="en-US" sz="4000" dirty="0">
                <a:solidFill>
                  <a:schemeClr val="bg1"/>
                </a:solidFill>
                <a:latin typeface="Myriad Pro" panose="020B0503030403020204" pitchFamily="34" charset="0"/>
              </a:rPr>
              <a:t>, 39 Uriah the Hittite: thirty-seven in all.</a:t>
            </a:r>
            <a:endParaRPr lang="en-US"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5923411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9206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198782" y="2040106"/>
            <a:ext cx="15809843" cy="3216265"/>
          </a:xfrm>
          <a:prstGeom prst="rect">
            <a:avLst/>
          </a:prstGeom>
          <a:noFill/>
        </p:spPr>
        <p:txBody>
          <a:bodyPr wrap="square" rtlCol="0">
            <a:spAutoFit/>
          </a:bodyPr>
          <a:lstStyle/>
          <a:p>
            <a:pPr algn="ctr"/>
            <a:r>
              <a:rPr lang="en-US" sz="4600" b="1" dirty="0">
                <a:solidFill>
                  <a:schemeClr val="bg1"/>
                </a:solidFill>
                <a:latin typeface="Myriad Pro" panose="020B0503030403020204" pitchFamily="34" charset="0"/>
              </a:rPr>
              <a:t>Big Idea</a:t>
            </a:r>
          </a:p>
          <a:p>
            <a:endParaRPr lang="en-US" sz="2800" b="1" dirty="0">
              <a:solidFill>
                <a:schemeClr val="bg1"/>
              </a:solidFill>
              <a:latin typeface="Myriad Pro" panose="020B0503030403020204" pitchFamily="34" charset="0"/>
            </a:endParaRPr>
          </a:p>
          <a:p>
            <a:pPr algn="ctr"/>
            <a:r>
              <a:rPr lang="en-US" sz="4300" b="1" dirty="0" smtClean="0">
                <a:solidFill>
                  <a:schemeClr val="bg1"/>
                </a:solidFill>
                <a:latin typeface="Myriad Pro Semibold" panose="020B0503030403020204" pitchFamily="34" charset="0"/>
              </a:rPr>
              <a:t>God </a:t>
            </a:r>
            <a:r>
              <a:rPr lang="en-US" sz="4300" b="1" dirty="0" smtClean="0">
                <a:solidFill>
                  <a:srgbClr val="57FF9B"/>
                </a:solidFill>
                <a:latin typeface="Myriad Pro Semibold" panose="020B0503030403020204" pitchFamily="34" charset="0"/>
              </a:rPr>
              <a:t>TAKES CARE </a:t>
            </a:r>
            <a:r>
              <a:rPr lang="en-US" sz="4300" b="1" dirty="0" smtClean="0">
                <a:solidFill>
                  <a:schemeClr val="bg1"/>
                </a:solidFill>
                <a:latin typeface="Myriad Pro Semibold" panose="020B0503030403020204" pitchFamily="34" charset="0"/>
              </a:rPr>
              <a:t>of His church </a:t>
            </a:r>
          </a:p>
          <a:p>
            <a:pPr algn="ctr"/>
            <a:r>
              <a:rPr lang="en-US" sz="4300" b="1" dirty="0" smtClean="0">
                <a:solidFill>
                  <a:schemeClr val="bg1"/>
                </a:solidFill>
                <a:latin typeface="Myriad Pro Semibold" panose="020B0503030403020204" pitchFamily="34" charset="0"/>
              </a:rPr>
              <a:t>and He </a:t>
            </a:r>
            <a:r>
              <a:rPr lang="en-US" sz="4300" b="1" dirty="0" smtClean="0">
                <a:solidFill>
                  <a:srgbClr val="57FF9B"/>
                </a:solidFill>
                <a:latin typeface="Myriad Pro Semibold" panose="020B0503030403020204" pitchFamily="34" charset="0"/>
              </a:rPr>
              <a:t>INVITES</a:t>
            </a:r>
            <a:r>
              <a:rPr lang="en-US" sz="4300" b="1" dirty="0" smtClean="0">
                <a:solidFill>
                  <a:schemeClr val="bg1"/>
                </a:solidFill>
                <a:latin typeface="Myriad Pro Semibold" panose="020B0503030403020204" pitchFamily="34" charset="0"/>
              </a:rPr>
              <a:t> you into that work!</a:t>
            </a:r>
            <a:endParaRPr lang="en-US" sz="4300" b="1" dirty="0">
              <a:solidFill>
                <a:srgbClr val="57FF9B"/>
              </a:solidFill>
              <a:latin typeface="Myriad Pro Semibold" panose="020B0503030403020204" pitchFamily="34" charset="0"/>
            </a:endParaRPr>
          </a:p>
          <a:p>
            <a:pPr algn="ctr"/>
            <a:endParaRPr lang="en-US" sz="4300" b="1" dirty="0">
              <a:solidFill>
                <a:srgbClr val="5AB0E5"/>
              </a:solidFill>
              <a:latin typeface="Myriad Pro Semibold" panose="020B0503030403020204" pitchFamily="34" charset="0"/>
            </a:endParaRP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rgbClr val="57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50229" y="1432628"/>
            <a:ext cx="157397" cy="1944974"/>
          </a:xfrm>
          <a:prstGeom prst="triangle">
            <a:avLst/>
          </a:prstGeom>
          <a:solidFill>
            <a:srgbClr val="57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32690137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108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493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221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Super Saiyan Goku's DBZ Debut Has a Vegeta Reference American Dragon Ball  Fans Never Noti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753" y="-10244"/>
            <a:ext cx="12212888" cy="915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771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1508105"/>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a:t>
            </a:r>
            <a:r>
              <a:rPr lang="en-US" sz="4600" b="1" dirty="0" smtClean="0">
                <a:solidFill>
                  <a:schemeClr val="bg1"/>
                </a:solidFill>
                <a:latin typeface="Myriad Pro Semibold" panose="020B0503030403020204" pitchFamily="34" charset="0"/>
              </a:rPr>
              <a:t>How might we expect God to </a:t>
            </a:r>
            <a:r>
              <a:rPr lang="en-US" sz="4600" b="1" dirty="0" smtClean="0">
                <a:solidFill>
                  <a:srgbClr val="57FF9B"/>
                </a:solidFill>
                <a:latin typeface="Myriad Pro Semibold" panose="020B0503030403020204" pitchFamily="34" charset="0"/>
              </a:rPr>
              <a:t>TAKE CARE </a:t>
            </a:r>
            <a:r>
              <a:rPr lang="en-US" sz="4600" b="1" dirty="0" smtClean="0">
                <a:solidFill>
                  <a:schemeClr val="bg1"/>
                </a:solidFill>
                <a:latin typeface="Myriad Pro Semibold" panose="020B0503030403020204" pitchFamily="34" charset="0"/>
              </a:rPr>
              <a:t>of His church in the twilight years of </a:t>
            </a:r>
            <a:r>
              <a:rPr lang="en-US" sz="4600" b="1" dirty="0" smtClean="0">
                <a:solidFill>
                  <a:srgbClr val="57FF9B"/>
                </a:solidFill>
                <a:latin typeface="Myriad Pro Semibold" panose="020B0503030403020204" pitchFamily="34" charset="0"/>
              </a:rPr>
              <a:t>GODLY LEADERSHIP?</a:t>
            </a:r>
            <a:endParaRPr lang="en-US" sz="4600" b="1" dirty="0">
              <a:solidFill>
                <a:srgbClr val="57FF9B"/>
              </a:solidFill>
              <a:latin typeface="Myriad Pro Semibold"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a:t>
            </a:r>
            <a:r>
              <a:rPr lang="en-US" sz="4200" b="1" i="1" dirty="0" smtClean="0">
                <a:solidFill>
                  <a:srgbClr val="57FF9B"/>
                </a:solidFill>
                <a:latin typeface="Myriad Pro" panose="020B0503030403020204" pitchFamily="34" charset="0"/>
              </a:rPr>
              <a:t>23:8-39</a:t>
            </a:r>
            <a:endParaRPr lang="en-US" sz="4200" b="1" i="1" dirty="0">
              <a:solidFill>
                <a:srgbClr val="57FF9B"/>
              </a:solidFill>
              <a:latin typeface="Myriad Pro" panose="020B0503030403020204" pitchFamily="34" charset="0"/>
            </a:endParaRPr>
          </a:p>
        </p:txBody>
      </p:sp>
    </p:spTree>
    <p:extLst>
      <p:ext uri="{BB962C8B-B14F-4D97-AF65-F5344CB8AC3E}">
        <p14:creationId xmlns:p14="http://schemas.microsoft.com/office/powerpoint/2010/main" val="12038497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a:t>
            </a:r>
            <a:r>
              <a:rPr lang="en-US" sz="4600" b="1" dirty="0" smtClean="0">
                <a:solidFill>
                  <a:schemeClr val="bg1"/>
                </a:solidFill>
                <a:latin typeface="Myriad Pro Semibold" panose="020B0503030403020204" pitchFamily="34" charset="0"/>
              </a:rPr>
              <a:t>How might we expect God to </a:t>
            </a:r>
            <a:r>
              <a:rPr lang="en-US" sz="4600" b="1" dirty="0" smtClean="0">
                <a:solidFill>
                  <a:srgbClr val="57FF9B"/>
                </a:solidFill>
                <a:latin typeface="Myriad Pro Semibold" panose="020B0503030403020204" pitchFamily="34" charset="0"/>
              </a:rPr>
              <a:t>TAKE CARE </a:t>
            </a:r>
            <a:r>
              <a:rPr lang="en-US" sz="4600" b="1" dirty="0" smtClean="0">
                <a:solidFill>
                  <a:schemeClr val="bg1"/>
                </a:solidFill>
                <a:latin typeface="Myriad Pro Semibold" panose="020B0503030403020204" pitchFamily="34" charset="0"/>
              </a:rPr>
              <a:t>of His church in the twilight years of </a:t>
            </a:r>
            <a:r>
              <a:rPr lang="en-US" sz="4600" b="1" dirty="0" smtClean="0">
                <a:solidFill>
                  <a:srgbClr val="57FF9B"/>
                </a:solidFill>
                <a:latin typeface="Myriad Pro Semibold" panose="020B0503030403020204" pitchFamily="34" charset="0"/>
              </a:rPr>
              <a:t>GODLY LEADERSHIP?</a:t>
            </a:r>
            <a:endParaRPr lang="en-US" sz="4600" b="1" dirty="0">
              <a:solidFill>
                <a:srgbClr val="57FF9B"/>
              </a:solidFill>
              <a:latin typeface="Myriad Pro Semibold" panose="020B0503030403020204" pitchFamily="34" charset="0"/>
            </a:endParaRP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a:t>
            </a:r>
            <a:r>
              <a:rPr lang="en-US" sz="4200" b="1" dirty="0" smtClean="0">
                <a:solidFill>
                  <a:schemeClr val="bg1"/>
                </a:solidFill>
                <a:latin typeface="Myriad Pro Semibold" panose="020B0503030403020204" pitchFamily="34" charset="0"/>
              </a:rPr>
              <a:t>He raises up </a:t>
            </a:r>
            <a:r>
              <a:rPr lang="en-US" sz="4200" b="1" dirty="0" smtClean="0">
                <a:solidFill>
                  <a:srgbClr val="57FF9B"/>
                </a:solidFill>
                <a:latin typeface="Myriad Pro Semibold" panose="020B0503030403020204" pitchFamily="34" charset="0"/>
              </a:rPr>
              <a:t>EXCEPTIONAL</a:t>
            </a:r>
            <a:r>
              <a:rPr lang="en-US" sz="4200" b="1" dirty="0" smtClean="0">
                <a:solidFill>
                  <a:srgbClr val="57FF9B"/>
                </a:solidFill>
                <a:latin typeface="Myriad Pro Semibold" panose="020B0503030403020204" pitchFamily="34" charset="0"/>
              </a:rPr>
              <a:t> LEADERS </a:t>
            </a:r>
            <a:r>
              <a:rPr lang="en-US" sz="3200" dirty="0">
                <a:solidFill>
                  <a:schemeClr val="bg1"/>
                </a:solidFill>
                <a:latin typeface="Myriad Pro" panose="020B0503030403020204" pitchFamily="34" charset="0"/>
              </a:rPr>
              <a:t>(</a:t>
            </a:r>
            <a:r>
              <a:rPr lang="en-US" sz="3200" dirty="0" smtClean="0">
                <a:solidFill>
                  <a:schemeClr val="bg1"/>
                </a:solidFill>
                <a:latin typeface="Myriad Pro" panose="020B0503030403020204" pitchFamily="34" charset="0"/>
              </a:rPr>
              <a:t>v.8-23)</a:t>
            </a:r>
            <a:endParaRPr lang="en-US" sz="3200" b="1" dirty="0">
              <a:solidFill>
                <a:srgbClr val="57FF9B"/>
              </a:solidFill>
              <a:latin typeface="Myriad Pro Semibold"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a:t>
            </a:r>
            <a:r>
              <a:rPr lang="en-US" sz="4200" b="1" i="1" dirty="0" smtClean="0">
                <a:solidFill>
                  <a:srgbClr val="57FF9B"/>
                </a:solidFill>
                <a:latin typeface="Myriad Pro" panose="020B0503030403020204" pitchFamily="34" charset="0"/>
              </a:rPr>
              <a:t>23:8-39</a:t>
            </a:r>
            <a:endParaRPr lang="en-US" sz="4200" b="1" i="1" dirty="0">
              <a:solidFill>
                <a:srgbClr val="57FF9B"/>
              </a:solidFill>
              <a:latin typeface="Myriad Pro" panose="020B0503030403020204" pitchFamily="34" charset="0"/>
            </a:endParaRPr>
          </a:p>
        </p:txBody>
      </p:sp>
    </p:spTree>
    <p:extLst>
      <p:ext uri="{BB962C8B-B14F-4D97-AF65-F5344CB8AC3E}">
        <p14:creationId xmlns:p14="http://schemas.microsoft.com/office/powerpoint/2010/main" val="35099888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109639"/>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a:t>
            </a:r>
            <a:r>
              <a:rPr lang="en-US" sz="4600" b="1" i="1" dirty="0" smtClean="0">
                <a:solidFill>
                  <a:srgbClr val="57FF9B"/>
                </a:solidFill>
                <a:latin typeface="Myriad Pro" panose="020B0503030403020204" pitchFamily="34" charset="0"/>
              </a:rPr>
              <a:t>23:8-10 </a:t>
            </a:r>
            <a:r>
              <a:rPr lang="en-US" sz="4600" b="1" i="1" dirty="0">
                <a:solidFill>
                  <a:srgbClr val="57FF9B"/>
                </a:solidFill>
                <a:latin typeface="Myriad Pro" panose="020B0503030403020204" pitchFamily="34" charset="0"/>
              </a:rPr>
              <a:t>(</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smtClean="0">
                <a:solidFill>
                  <a:schemeClr val="bg1"/>
                </a:solidFill>
                <a:latin typeface="Myriad Pro" panose="020B0503030403020204" pitchFamily="34" charset="0"/>
              </a:rPr>
              <a:t>8 </a:t>
            </a:r>
            <a:r>
              <a:rPr lang="en-US" sz="4000" dirty="0">
                <a:solidFill>
                  <a:schemeClr val="bg1"/>
                </a:solidFill>
                <a:latin typeface="Myriad Pro" panose="020B0503030403020204" pitchFamily="34" charset="0"/>
              </a:rPr>
              <a:t>These are the names of the mighty men whom David had: </a:t>
            </a:r>
            <a:r>
              <a:rPr lang="en-US" sz="4000" dirty="0" err="1">
                <a:solidFill>
                  <a:schemeClr val="bg1"/>
                </a:solidFill>
                <a:latin typeface="Myriad Pro" panose="020B0503030403020204" pitchFamily="34" charset="0"/>
              </a:rPr>
              <a:t>Josheb-basshebeth</a:t>
            </a:r>
            <a:r>
              <a:rPr lang="en-US" sz="4000" dirty="0">
                <a:solidFill>
                  <a:schemeClr val="bg1"/>
                </a:solidFill>
                <a:latin typeface="Myriad Pro" panose="020B0503030403020204" pitchFamily="34" charset="0"/>
              </a:rPr>
              <a:t> a </a:t>
            </a:r>
            <a:r>
              <a:rPr lang="en-US" sz="4000" dirty="0" err="1">
                <a:solidFill>
                  <a:schemeClr val="bg1"/>
                </a:solidFill>
                <a:latin typeface="Myriad Pro" panose="020B0503030403020204" pitchFamily="34" charset="0"/>
              </a:rPr>
              <a:t>Tahchemonite</a:t>
            </a:r>
            <a:r>
              <a:rPr lang="en-US" sz="4000" dirty="0">
                <a:solidFill>
                  <a:schemeClr val="bg1"/>
                </a:solidFill>
                <a:latin typeface="Myriad Pro" panose="020B0503030403020204" pitchFamily="34" charset="0"/>
              </a:rPr>
              <a:t>; he was chief of the three</a:t>
            </a:r>
            <a:r>
              <a:rPr lang="en-US" sz="4000" dirty="0" smtClean="0">
                <a:solidFill>
                  <a:schemeClr val="bg1"/>
                </a:solidFill>
                <a:latin typeface="Myriad Pro" panose="020B0503030403020204" pitchFamily="34" charset="0"/>
              </a:rPr>
              <a:t>. </a:t>
            </a:r>
            <a:r>
              <a:rPr lang="en-US" sz="4000" dirty="0">
                <a:solidFill>
                  <a:schemeClr val="bg1"/>
                </a:solidFill>
                <a:latin typeface="Myriad Pro" panose="020B0503030403020204" pitchFamily="34" charset="0"/>
              </a:rPr>
              <a:t>He wielded his </a:t>
            </a:r>
            <a:r>
              <a:rPr lang="en-US" sz="4000" dirty="0" smtClean="0">
                <a:solidFill>
                  <a:schemeClr val="bg1"/>
                </a:solidFill>
                <a:latin typeface="Myriad Pro" panose="020B0503030403020204" pitchFamily="34" charset="0"/>
              </a:rPr>
              <a:t>spear </a:t>
            </a:r>
            <a:r>
              <a:rPr lang="en-US" sz="4000" dirty="0">
                <a:solidFill>
                  <a:schemeClr val="bg1"/>
                </a:solidFill>
                <a:latin typeface="Myriad Pro" panose="020B0503030403020204" pitchFamily="34" charset="0"/>
              </a:rPr>
              <a:t>against eight hundred whom he killed at one </a:t>
            </a:r>
            <a:r>
              <a:rPr lang="en-US" sz="4000" dirty="0" smtClean="0">
                <a:solidFill>
                  <a:schemeClr val="bg1"/>
                </a:solidFill>
                <a:latin typeface="Myriad Pro" panose="020B0503030403020204" pitchFamily="34" charset="0"/>
              </a:rPr>
              <a:t>time. 9 </a:t>
            </a:r>
            <a:r>
              <a:rPr lang="en-US" sz="4000" dirty="0">
                <a:solidFill>
                  <a:schemeClr val="bg1"/>
                </a:solidFill>
                <a:latin typeface="Myriad Pro" panose="020B0503030403020204" pitchFamily="34" charset="0"/>
              </a:rPr>
              <a:t>And next to him among the three mighty men was </a:t>
            </a:r>
            <a:r>
              <a:rPr lang="en-US" sz="4000" dirty="0" err="1">
                <a:solidFill>
                  <a:schemeClr val="bg1"/>
                </a:solidFill>
                <a:latin typeface="Myriad Pro" panose="020B0503030403020204" pitchFamily="34" charset="0"/>
              </a:rPr>
              <a:t>Eleazar</a:t>
            </a:r>
            <a:r>
              <a:rPr lang="en-US" sz="4000" dirty="0">
                <a:solidFill>
                  <a:schemeClr val="bg1"/>
                </a:solidFill>
                <a:latin typeface="Myriad Pro" panose="020B0503030403020204" pitchFamily="34" charset="0"/>
              </a:rPr>
              <a:t> the son of Dodo, son of </a:t>
            </a:r>
            <a:r>
              <a:rPr lang="en-US" sz="4000" dirty="0" err="1">
                <a:solidFill>
                  <a:schemeClr val="bg1"/>
                </a:solidFill>
                <a:latin typeface="Myriad Pro" panose="020B0503030403020204" pitchFamily="34" charset="0"/>
              </a:rPr>
              <a:t>Ahohi</a:t>
            </a:r>
            <a:r>
              <a:rPr lang="en-US" sz="4000" dirty="0">
                <a:solidFill>
                  <a:schemeClr val="bg1"/>
                </a:solidFill>
                <a:latin typeface="Myriad Pro" panose="020B0503030403020204" pitchFamily="34" charset="0"/>
              </a:rPr>
              <a:t>. He was with David when they defied the Philistines who were gathered there for battle, and the men of Israel withdrew. 10 He rose and struck down the Philistines until his hand was weary, and his hand clung to the sword. And the Lord brought about a great victory that day, and the men returned after him only to strip the slain.</a:t>
            </a:r>
            <a:endParaRPr lang="en-US"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5648701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109639"/>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a:t>
            </a:r>
            <a:r>
              <a:rPr lang="en-US" sz="4600" b="1" i="1" dirty="0" smtClean="0">
                <a:solidFill>
                  <a:srgbClr val="57FF9B"/>
                </a:solidFill>
                <a:latin typeface="Myriad Pro" panose="020B0503030403020204" pitchFamily="34" charset="0"/>
              </a:rPr>
              <a:t>23:11-14 </a:t>
            </a:r>
            <a:r>
              <a:rPr lang="en-US" sz="4600" b="1" i="1" dirty="0">
                <a:solidFill>
                  <a:srgbClr val="57FF9B"/>
                </a:solidFill>
                <a:latin typeface="Myriad Pro" panose="020B0503030403020204" pitchFamily="34" charset="0"/>
              </a:rPr>
              <a:t>(</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1</a:t>
            </a:r>
            <a:r>
              <a:rPr lang="en-US" sz="4000" dirty="0" smtClean="0">
                <a:solidFill>
                  <a:schemeClr val="bg1"/>
                </a:solidFill>
                <a:latin typeface="Myriad Pro" panose="020B0503030403020204" pitchFamily="34" charset="0"/>
              </a:rPr>
              <a:t>1 </a:t>
            </a:r>
            <a:r>
              <a:rPr lang="en-US" sz="4000" dirty="0">
                <a:solidFill>
                  <a:schemeClr val="bg1"/>
                </a:solidFill>
                <a:latin typeface="Myriad Pro" panose="020B0503030403020204" pitchFamily="34" charset="0"/>
              </a:rPr>
              <a:t>And next to him was </a:t>
            </a:r>
            <a:r>
              <a:rPr lang="en-US" sz="4000" dirty="0" err="1">
                <a:solidFill>
                  <a:schemeClr val="bg1"/>
                </a:solidFill>
                <a:latin typeface="Myriad Pro" panose="020B0503030403020204" pitchFamily="34" charset="0"/>
              </a:rPr>
              <a:t>Shammah</a:t>
            </a:r>
            <a:r>
              <a:rPr lang="en-US" sz="4000" dirty="0">
                <a:solidFill>
                  <a:schemeClr val="bg1"/>
                </a:solidFill>
                <a:latin typeface="Myriad Pro" panose="020B0503030403020204" pitchFamily="34" charset="0"/>
              </a:rPr>
              <a:t>, the son of Agee the </a:t>
            </a:r>
            <a:r>
              <a:rPr lang="en-US" sz="4000" dirty="0" err="1">
                <a:solidFill>
                  <a:schemeClr val="bg1"/>
                </a:solidFill>
                <a:latin typeface="Myriad Pro" panose="020B0503030403020204" pitchFamily="34" charset="0"/>
              </a:rPr>
              <a:t>Hararite</a:t>
            </a:r>
            <a:r>
              <a:rPr lang="en-US" sz="4000" dirty="0">
                <a:solidFill>
                  <a:schemeClr val="bg1"/>
                </a:solidFill>
                <a:latin typeface="Myriad Pro" panose="020B0503030403020204" pitchFamily="34" charset="0"/>
              </a:rPr>
              <a:t>. The Philistines gathered together at Lehi</a:t>
            </a:r>
            <a:r>
              <a:rPr lang="en-US" sz="4000" dirty="0" smtClean="0">
                <a:solidFill>
                  <a:schemeClr val="bg1"/>
                </a:solidFill>
                <a:latin typeface="Myriad Pro" panose="020B0503030403020204" pitchFamily="34" charset="0"/>
              </a:rPr>
              <a:t>, </a:t>
            </a:r>
            <a:r>
              <a:rPr lang="en-US" sz="4000" dirty="0">
                <a:solidFill>
                  <a:schemeClr val="bg1"/>
                </a:solidFill>
                <a:latin typeface="Myriad Pro" panose="020B0503030403020204" pitchFamily="34" charset="0"/>
              </a:rPr>
              <a:t>where there was a plot of ground full of lentils, and the men fled from the Philistines. 12 But he took his stand in the midst of the plot and defended it and struck down the Philistines, and the Lord worked a great </a:t>
            </a:r>
            <a:r>
              <a:rPr lang="en-US" sz="4000" dirty="0" smtClean="0">
                <a:solidFill>
                  <a:schemeClr val="bg1"/>
                </a:solidFill>
                <a:latin typeface="Myriad Pro" panose="020B0503030403020204" pitchFamily="34" charset="0"/>
              </a:rPr>
              <a:t>victory. 13 </a:t>
            </a:r>
            <a:r>
              <a:rPr lang="en-US" sz="4000" dirty="0">
                <a:solidFill>
                  <a:schemeClr val="bg1"/>
                </a:solidFill>
                <a:latin typeface="Myriad Pro" panose="020B0503030403020204" pitchFamily="34" charset="0"/>
              </a:rPr>
              <a:t>And three of the thirty chief men went down and came about harvest time to David at the cave of </a:t>
            </a:r>
            <a:r>
              <a:rPr lang="en-US" sz="4000" dirty="0" err="1">
                <a:solidFill>
                  <a:schemeClr val="bg1"/>
                </a:solidFill>
                <a:latin typeface="Myriad Pro" panose="020B0503030403020204" pitchFamily="34" charset="0"/>
              </a:rPr>
              <a:t>Adullam</a:t>
            </a:r>
            <a:r>
              <a:rPr lang="en-US" sz="4000" dirty="0">
                <a:solidFill>
                  <a:schemeClr val="bg1"/>
                </a:solidFill>
                <a:latin typeface="Myriad Pro" panose="020B0503030403020204" pitchFamily="34" charset="0"/>
              </a:rPr>
              <a:t>, when a band of Philistines was encamped in the Valley of </a:t>
            </a:r>
            <a:r>
              <a:rPr lang="en-US" sz="4000" dirty="0" err="1">
                <a:solidFill>
                  <a:schemeClr val="bg1"/>
                </a:solidFill>
                <a:latin typeface="Myriad Pro" panose="020B0503030403020204" pitchFamily="34" charset="0"/>
              </a:rPr>
              <a:t>Rephaim</a:t>
            </a:r>
            <a:r>
              <a:rPr lang="en-US" sz="4000" dirty="0">
                <a:solidFill>
                  <a:schemeClr val="bg1"/>
                </a:solidFill>
                <a:latin typeface="Myriad Pro" panose="020B0503030403020204" pitchFamily="34" charset="0"/>
              </a:rPr>
              <a:t>. 14 David was then in the stronghold, and the garrison of the Philistines was then at Bethlehem. </a:t>
            </a:r>
            <a:endParaRPr lang="en-US"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4168162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6494085"/>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a:t>
            </a:r>
            <a:r>
              <a:rPr lang="en-US" sz="4600" b="1" i="1" dirty="0" smtClean="0">
                <a:solidFill>
                  <a:srgbClr val="57FF9B"/>
                </a:solidFill>
                <a:latin typeface="Myriad Pro" panose="020B0503030403020204" pitchFamily="34" charset="0"/>
              </a:rPr>
              <a:t>23:15-17 </a:t>
            </a:r>
            <a:r>
              <a:rPr lang="en-US" sz="4600" b="1" i="1" dirty="0">
                <a:solidFill>
                  <a:srgbClr val="57FF9B"/>
                </a:solidFill>
                <a:latin typeface="Myriad Pro" panose="020B0503030403020204" pitchFamily="34" charset="0"/>
              </a:rPr>
              <a:t>(</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smtClean="0">
                <a:solidFill>
                  <a:schemeClr val="bg1"/>
                </a:solidFill>
                <a:latin typeface="Myriad Pro" panose="020B0503030403020204" pitchFamily="34" charset="0"/>
              </a:rPr>
              <a:t>15 </a:t>
            </a:r>
            <a:r>
              <a:rPr lang="en-US" sz="4000" dirty="0">
                <a:solidFill>
                  <a:schemeClr val="bg1"/>
                </a:solidFill>
                <a:latin typeface="Myriad Pro" panose="020B0503030403020204" pitchFamily="34" charset="0"/>
              </a:rPr>
              <a:t>And David said longingly, “Oh, that someone would give me water to drink from the well of Bethlehem that is by the gate!” 16 Then the three mighty men broke through the camp of the Philistines and drew water out of the well of Bethlehem that was by the gate and carried and brought it to David. But he would not drink of it. He poured it out to the Lord 17 and said, “Far be it from me, O Lord, that I should do this. Shall I drink the blood of the men who went at the risk of their lives?” Therefore he would not drink it. These things the three mighty men did.</a:t>
            </a:r>
            <a:endParaRPr lang="en-US"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98850245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155205</TotalTime>
  <Words>974</Words>
  <Application>Microsoft Office PowerPoint</Application>
  <PresentationFormat>Custom</PresentationFormat>
  <Paragraphs>40</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Myriad Pro</vt:lpstr>
      <vt:lpstr>Myriad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laptop</cp:lastModifiedBy>
  <cp:revision>646</cp:revision>
  <dcterms:modified xsi:type="dcterms:W3CDTF">2026-03-08T13:50:48Z</dcterms:modified>
</cp:coreProperties>
</file>