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686" r:id="rId3"/>
    <p:sldId id="710" r:id="rId4"/>
    <p:sldId id="715" r:id="rId5"/>
    <p:sldId id="661" r:id="rId6"/>
    <p:sldId id="714" r:id="rId7"/>
    <p:sldId id="713" r:id="rId8"/>
    <p:sldId id="708" r:id="rId9"/>
    <p:sldId id="627" r:id="rId10"/>
    <p:sldId id="696" r:id="rId11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CA0"/>
    <a:srgbClr val="D9C897"/>
    <a:srgbClr val="D64E58"/>
    <a:srgbClr val="B73E47"/>
    <a:srgbClr val="9D3F46"/>
    <a:srgbClr val="FF5E6A"/>
    <a:srgbClr val="9568EE"/>
    <a:srgbClr val="EDE5CF"/>
    <a:srgbClr val="E7DDBF"/>
    <a:srgbClr val="F4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29" autoAdjust="0"/>
    <p:restoredTop sz="96341"/>
  </p:normalViewPr>
  <p:slideViewPr>
    <p:cSldViewPr snapToGrid="0" snapToObjects="1">
      <p:cViewPr varScale="1">
        <p:scale>
          <a:sx n="80" d="100"/>
          <a:sy n="80" d="100"/>
        </p:scale>
        <p:origin x="1248" y="10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2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1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7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2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6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9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032000" y="1496484"/>
            <a:ext cx="12192000" cy="3183467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32000" y="4802716"/>
            <a:ext cx="12192000" cy="220768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/>
            </a:lvl1pPr>
            <a:lvl2pPr marL="0" indent="609584" algn="ctr">
              <a:buSzTx/>
              <a:buFontTx/>
              <a:buNone/>
              <a:defRPr sz="3200"/>
            </a:lvl2pPr>
            <a:lvl3pPr marL="0" indent="1219169" algn="ctr">
              <a:buSzTx/>
              <a:buFontTx/>
              <a:buNone/>
              <a:defRPr sz="3200"/>
            </a:lvl3pPr>
            <a:lvl4pPr marL="0" indent="1828754" algn="ctr">
              <a:buSzTx/>
              <a:buFontTx/>
              <a:buNone/>
              <a:defRPr sz="3200"/>
            </a:lvl4pPr>
            <a:lvl5pPr marL="0" indent="2438338" algn="ctr"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119717" y="609600"/>
            <a:ext cx="5242985" cy="213360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10916" y="1316567"/>
            <a:ext cx="8229601" cy="6498167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955565" indent="-345980">
              <a:defRPr sz="4200"/>
            </a:lvl2pPr>
            <a:lvl3pPr marL="1619209" indent="-400039">
              <a:defRPr sz="4200"/>
            </a:lvl3pPr>
            <a:lvl4pPr marL="2321111" indent="-492356">
              <a:defRPr sz="4200"/>
            </a:lvl4pPr>
            <a:lvl5pPr marL="2930695" indent="-492356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19717" y="2743200"/>
            <a:ext cx="5242985" cy="508211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21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119717" y="609600"/>
            <a:ext cx="5242985" cy="213360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910916" y="1316567"/>
            <a:ext cx="8229601" cy="64981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9717" y="2743200"/>
            <a:ext cx="5242985" cy="508211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00"/>
            </a:lvl1pPr>
            <a:lvl2pPr marL="0" indent="609584">
              <a:buSzTx/>
              <a:buFontTx/>
              <a:buNone/>
              <a:defRPr sz="2100"/>
            </a:lvl2pPr>
            <a:lvl3pPr marL="0" indent="1219169">
              <a:buSzTx/>
              <a:buFontTx/>
              <a:buNone/>
              <a:defRPr sz="2100"/>
            </a:lvl3pPr>
            <a:lvl4pPr marL="0" indent="1828754">
              <a:buSzTx/>
              <a:buFontTx/>
              <a:buNone/>
              <a:defRPr sz="2100"/>
            </a:lvl4pPr>
            <a:lvl5pPr marL="0" indent="2438338"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117600" y="486833"/>
            <a:ext cx="14020800" cy="176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117600" y="2434166"/>
            <a:ext cx="14020800" cy="5801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828281" y="8568253"/>
            <a:ext cx="310119" cy="30059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</p:sldLayoutIdLst>
  <p:transition spd="med"/>
  <p:txStyles>
    <p:titleStyle>
      <a:lvl1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04792" marR="0" indent="-304792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62000" marR="0" indent="-352415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652912" marR="0" indent="-433742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298642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908226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517811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127396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736981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346565" marR="0" indent="-469887" algn="l" defTabSz="1219169" rtl="0" latinLnBrk="0">
        <a:lnSpc>
          <a:spcPct val="9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6449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1493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834887" y="1170980"/>
            <a:ext cx="147761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Why should I obey the biblical mandates of </a:t>
            </a:r>
            <a:r>
              <a:rPr lang="en-US" sz="46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JOYFUL </a:t>
            </a:r>
            <a:r>
              <a:rPr lang="en-US" sz="46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and</a:t>
            </a:r>
            <a:r>
              <a:rPr lang="en-US" sz="46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 FAITHFUL SUFFERING?</a:t>
            </a:r>
            <a:endParaRPr lang="en-US" sz="3200" b="1" dirty="0">
              <a:solidFill>
                <a:srgbClr val="DCCCA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43B57-2DAD-B640-B5D5-74EA9F8C4D08}"/>
              </a:ext>
            </a:extLst>
          </p:cNvPr>
          <p:cNvSpPr txBox="1"/>
          <p:nvPr/>
        </p:nvSpPr>
        <p:spPr>
          <a:xfrm>
            <a:off x="9325163" y="217714"/>
            <a:ext cx="63870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sz="4200" b="1" i="1" dirty="0">
                <a:solidFill>
                  <a:srgbClr val="DCCCA0"/>
                </a:solidFill>
                <a:latin typeface="Myriad Pro" panose="020B0503030403020204" pitchFamily="34" charset="0"/>
              </a:rPr>
              <a:t>2 Timothy 2:8-13</a:t>
            </a:r>
          </a:p>
        </p:txBody>
      </p:sp>
    </p:spTree>
    <p:extLst>
      <p:ext uri="{BB962C8B-B14F-4D97-AF65-F5344CB8AC3E}">
        <p14:creationId xmlns:p14="http://schemas.microsoft.com/office/powerpoint/2010/main" val="36426085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834887" y="1170980"/>
            <a:ext cx="147761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Why should I obey the biblical mandates of </a:t>
            </a:r>
            <a:r>
              <a:rPr lang="en-US" sz="46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JOYFUL </a:t>
            </a:r>
            <a:r>
              <a:rPr lang="en-US" sz="46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and</a:t>
            </a:r>
            <a:r>
              <a:rPr lang="en-US" sz="46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 FAITHFUL SUFFERING?</a:t>
            </a:r>
            <a:endParaRPr lang="en-US" sz="3200" b="1" dirty="0">
              <a:solidFill>
                <a:srgbClr val="DCCCA0"/>
              </a:solidFill>
              <a:latin typeface="Myriad Pro" panose="020B0503030403020204" pitchFamily="34" charset="0"/>
            </a:endParaRPr>
          </a:p>
          <a:p>
            <a:pPr marL="930275" indent="-457200">
              <a:buFont typeface="+mj-lt"/>
              <a:buAutoNum type="arabicPeriod"/>
            </a:pPr>
            <a:r>
              <a:rPr lang="en-US" sz="4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 Because a </a:t>
            </a:r>
            <a:r>
              <a:rPr lang="en-US" sz="42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VICTOROUS</a:t>
            </a:r>
            <a:r>
              <a:rPr lang="en-US" sz="4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 Savior and Gospel are worth being glad about </a:t>
            </a:r>
            <a:r>
              <a:rPr lang="en-US" sz="3200" dirty="0">
                <a:solidFill>
                  <a:schemeClr val="bg1"/>
                </a:solidFill>
                <a:latin typeface="Myriad Pro" panose="020B0503030403020204" pitchFamily="34" charset="0"/>
              </a:rPr>
              <a:t>(v.8-10)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43B57-2DAD-B640-B5D5-74EA9F8C4D08}"/>
              </a:ext>
            </a:extLst>
          </p:cNvPr>
          <p:cNvSpPr txBox="1"/>
          <p:nvPr/>
        </p:nvSpPr>
        <p:spPr>
          <a:xfrm>
            <a:off x="9325163" y="217714"/>
            <a:ext cx="63870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sz="4200" b="1" i="1" dirty="0">
                <a:solidFill>
                  <a:srgbClr val="DCCCA0"/>
                </a:solidFill>
                <a:latin typeface="Myriad Pro" panose="020B0503030403020204" pitchFamily="34" charset="0"/>
              </a:rPr>
              <a:t>2 Timothy 2:8-13</a:t>
            </a:r>
          </a:p>
        </p:txBody>
      </p:sp>
    </p:spTree>
    <p:extLst>
      <p:ext uri="{BB962C8B-B14F-4D97-AF65-F5344CB8AC3E}">
        <p14:creationId xmlns:p14="http://schemas.microsoft.com/office/powerpoint/2010/main" val="25499389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731212" y="708231"/>
            <a:ext cx="147634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i="1" dirty="0">
                <a:solidFill>
                  <a:srgbClr val="DCCCA0"/>
                </a:solidFill>
                <a:latin typeface="Myriad Pro" panose="020B0503030403020204" pitchFamily="34" charset="0"/>
              </a:rPr>
              <a:t>2 Timothy 2:8-10 (</a:t>
            </a:r>
            <a:r>
              <a:rPr lang="en-US" sz="4600" b="1" i="1" dirty="0" err="1">
                <a:solidFill>
                  <a:srgbClr val="DCCCA0"/>
                </a:solidFill>
                <a:latin typeface="Myriad Pro" panose="020B0503030403020204" pitchFamily="34" charset="0"/>
              </a:rPr>
              <a:t>esv</a:t>
            </a:r>
            <a:r>
              <a:rPr lang="en-US" sz="4600" b="1" i="1" dirty="0">
                <a:solidFill>
                  <a:srgbClr val="DCCCA0"/>
                </a:solidFill>
                <a:latin typeface="Myriad Pro" panose="020B0503030403020204" pitchFamily="34" charset="0"/>
              </a:rPr>
              <a:t>)</a:t>
            </a:r>
          </a:p>
          <a:p>
            <a:endParaRPr lang="en-US" sz="10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Myriad Pro" panose="020B0503030403020204" pitchFamily="34" charset="0"/>
              </a:rPr>
              <a:t>8 Remember Jesus Christ, risen from the dead, the offspring of David, as preached in my gospel, 9 for which I am suffering, bound with chains as a criminal. But the word of God is not bound! 10 Therefore I endure everything for the sake of the elect, that they also may obtain the salvation that is in Christ Jesus with eternal glory. </a:t>
            </a:r>
          </a:p>
        </p:txBody>
      </p:sp>
    </p:spTree>
    <p:extLst>
      <p:ext uri="{BB962C8B-B14F-4D97-AF65-F5344CB8AC3E}">
        <p14:creationId xmlns:p14="http://schemas.microsoft.com/office/powerpoint/2010/main" val="24571764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834887" y="1170980"/>
            <a:ext cx="147761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Why should I obey the biblical mandates of </a:t>
            </a:r>
            <a:r>
              <a:rPr lang="en-US" sz="46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JOYFUL </a:t>
            </a:r>
            <a:r>
              <a:rPr lang="en-US" sz="46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and</a:t>
            </a:r>
            <a:r>
              <a:rPr lang="en-US" sz="46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 FAITHFUL SUFFERING?</a:t>
            </a:r>
            <a:endParaRPr lang="en-US" sz="3200" b="1" dirty="0">
              <a:solidFill>
                <a:srgbClr val="DCCCA0"/>
              </a:solidFill>
              <a:latin typeface="Myriad Pro" panose="020B0503030403020204" pitchFamily="34" charset="0"/>
            </a:endParaRPr>
          </a:p>
          <a:p>
            <a:pPr marL="930275" indent="-457200">
              <a:buFont typeface="+mj-lt"/>
              <a:buAutoNum type="arabicPeriod"/>
            </a:pPr>
            <a:r>
              <a:rPr lang="en-US" sz="4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 Because a </a:t>
            </a:r>
            <a:r>
              <a:rPr lang="en-US" sz="42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VICTOROUS</a:t>
            </a:r>
            <a:r>
              <a:rPr lang="en-US" sz="4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 Savior and Gospel are worth being glad about </a:t>
            </a:r>
            <a:r>
              <a:rPr lang="en-US" sz="3200" dirty="0">
                <a:solidFill>
                  <a:schemeClr val="bg1"/>
                </a:solidFill>
                <a:latin typeface="Myriad Pro" panose="020B0503030403020204" pitchFamily="34" charset="0"/>
              </a:rPr>
              <a:t>(v.8-10)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43B57-2DAD-B640-B5D5-74EA9F8C4D08}"/>
              </a:ext>
            </a:extLst>
          </p:cNvPr>
          <p:cNvSpPr txBox="1"/>
          <p:nvPr/>
        </p:nvSpPr>
        <p:spPr>
          <a:xfrm>
            <a:off x="9325163" y="217714"/>
            <a:ext cx="63870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sz="4200" b="1" i="1" dirty="0">
                <a:solidFill>
                  <a:srgbClr val="DCCCA0"/>
                </a:solidFill>
                <a:latin typeface="Myriad Pro" panose="020B0503030403020204" pitchFamily="34" charset="0"/>
              </a:rPr>
              <a:t>2 Timothy 2:8-13</a:t>
            </a:r>
          </a:p>
        </p:txBody>
      </p:sp>
    </p:spTree>
    <p:extLst>
      <p:ext uri="{BB962C8B-B14F-4D97-AF65-F5344CB8AC3E}">
        <p14:creationId xmlns:p14="http://schemas.microsoft.com/office/powerpoint/2010/main" val="18293096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834887" y="1170980"/>
            <a:ext cx="147761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Why should I obey the biblical mandates of </a:t>
            </a:r>
            <a:r>
              <a:rPr lang="en-US" sz="46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JOYFUL </a:t>
            </a:r>
            <a:r>
              <a:rPr lang="en-US" sz="46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and</a:t>
            </a:r>
            <a:r>
              <a:rPr lang="en-US" sz="46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 FAITHFUL SUFFERING?</a:t>
            </a:r>
            <a:endParaRPr lang="en-US" sz="3200" b="1" dirty="0">
              <a:solidFill>
                <a:srgbClr val="DCCCA0"/>
              </a:solidFill>
              <a:latin typeface="Myriad Pro" panose="020B0503030403020204" pitchFamily="34" charset="0"/>
            </a:endParaRPr>
          </a:p>
          <a:p>
            <a:pPr marL="930275" indent="-457200">
              <a:buFont typeface="+mj-lt"/>
              <a:buAutoNum type="arabicPeriod"/>
            </a:pPr>
            <a:r>
              <a:rPr lang="en-US" sz="4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 Because a </a:t>
            </a:r>
            <a:r>
              <a:rPr lang="en-US" sz="42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VICTOROUS</a:t>
            </a:r>
            <a:r>
              <a:rPr lang="en-US" sz="4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 Savior and Gospel are worth being glad about </a:t>
            </a:r>
            <a:r>
              <a:rPr lang="en-US" sz="3200" dirty="0">
                <a:solidFill>
                  <a:schemeClr val="bg1"/>
                </a:solidFill>
                <a:latin typeface="Myriad Pro" panose="020B0503030403020204" pitchFamily="34" charset="0"/>
              </a:rPr>
              <a:t>(v.8-10)</a:t>
            </a:r>
          </a:p>
          <a:p>
            <a:pPr marL="930275" indent="-457200">
              <a:buFont typeface="+mj-lt"/>
              <a:buAutoNum type="arabicPeriod"/>
            </a:pPr>
            <a:r>
              <a:rPr lang="en-US" sz="4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 Because God is </a:t>
            </a:r>
            <a:r>
              <a:rPr lang="en-US" sz="42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FAITHFUL</a:t>
            </a:r>
            <a:r>
              <a:rPr lang="en-US" sz="4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 to bring you to your </a:t>
            </a:r>
            <a:r>
              <a:rPr lang="en-US" sz="42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ETERNAL</a:t>
            </a:r>
            <a:r>
              <a:rPr lang="en-US" sz="4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 reward </a:t>
            </a:r>
            <a:r>
              <a:rPr lang="en-US" sz="3200" dirty="0">
                <a:solidFill>
                  <a:schemeClr val="bg1"/>
                </a:solidFill>
                <a:latin typeface="Myriad Pro" panose="020B0503030403020204" pitchFamily="34" charset="0"/>
              </a:rPr>
              <a:t>(v.11-13)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43B57-2DAD-B640-B5D5-74EA9F8C4D08}"/>
              </a:ext>
            </a:extLst>
          </p:cNvPr>
          <p:cNvSpPr txBox="1"/>
          <p:nvPr/>
        </p:nvSpPr>
        <p:spPr>
          <a:xfrm>
            <a:off x="9325163" y="217714"/>
            <a:ext cx="63870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sz="4200" b="1" i="1" dirty="0">
                <a:solidFill>
                  <a:srgbClr val="DCCCA0"/>
                </a:solidFill>
                <a:latin typeface="Myriad Pro" panose="020B0503030403020204" pitchFamily="34" charset="0"/>
              </a:rPr>
              <a:t>2 Timothy 2:8-13</a:t>
            </a:r>
          </a:p>
        </p:txBody>
      </p:sp>
    </p:spTree>
    <p:extLst>
      <p:ext uri="{BB962C8B-B14F-4D97-AF65-F5344CB8AC3E}">
        <p14:creationId xmlns:p14="http://schemas.microsoft.com/office/powerpoint/2010/main" val="29878919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B8B93-8F2E-4735-8B4A-57B9628F4B0A}"/>
              </a:ext>
            </a:extLst>
          </p:cNvPr>
          <p:cNvSpPr txBox="1"/>
          <p:nvPr/>
        </p:nvSpPr>
        <p:spPr>
          <a:xfrm>
            <a:off x="731212" y="708231"/>
            <a:ext cx="1476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i="1" dirty="0">
                <a:solidFill>
                  <a:srgbClr val="DCCCA0"/>
                </a:solidFill>
                <a:latin typeface="Myriad Pro" panose="020B0503030403020204" pitchFamily="34" charset="0"/>
              </a:rPr>
              <a:t>2 Timothy 2:11-13 (</a:t>
            </a:r>
            <a:r>
              <a:rPr lang="en-US" sz="4600" b="1" i="1" dirty="0" err="1">
                <a:solidFill>
                  <a:srgbClr val="DCCCA0"/>
                </a:solidFill>
                <a:latin typeface="Myriad Pro" panose="020B0503030403020204" pitchFamily="34" charset="0"/>
              </a:rPr>
              <a:t>esv</a:t>
            </a:r>
            <a:r>
              <a:rPr lang="en-US" sz="4600" b="1" i="1" dirty="0">
                <a:solidFill>
                  <a:srgbClr val="DCCCA0"/>
                </a:solidFill>
                <a:latin typeface="Myriad Pro" panose="020B0503030403020204" pitchFamily="34" charset="0"/>
              </a:rPr>
              <a:t>)</a:t>
            </a:r>
          </a:p>
          <a:p>
            <a:endParaRPr lang="en-US" sz="10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Myriad Pro" panose="020B0503030403020204" pitchFamily="34" charset="0"/>
              </a:rPr>
              <a:t>11 The saying is trustworthy, for: If we have died with him, we will also live with him; 12 if we endure, we will also reign with him; if we deny him, he also will deny us; 13 if we are faithless, he remains faithful— for he cannot deny himself.</a:t>
            </a:r>
          </a:p>
        </p:txBody>
      </p:sp>
    </p:spTree>
    <p:extLst>
      <p:ext uri="{BB962C8B-B14F-4D97-AF65-F5344CB8AC3E}">
        <p14:creationId xmlns:p14="http://schemas.microsoft.com/office/powerpoint/2010/main" val="34829895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FE62CD-09CC-4872-A28B-F7B86C81D5F4}"/>
              </a:ext>
            </a:extLst>
          </p:cNvPr>
          <p:cNvSpPr txBox="1"/>
          <p:nvPr/>
        </p:nvSpPr>
        <p:spPr>
          <a:xfrm>
            <a:off x="198782" y="2630656"/>
            <a:ext cx="15809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Myriad Pro" panose="020B0503030403020204" pitchFamily="34" charset="0"/>
              </a:rPr>
              <a:t>Big Idea</a:t>
            </a:r>
          </a:p>
          <a:p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43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The gospel gives us both </a:t>
            </a:r>
          </a:p>
          <a:p>
            <a:pPr algn="ctr"/>
            <a:r>
              <a:rPr lang="en-US" sz="43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the </a:t>
            </a:r>
            <a:r>
              <a:rPr lang="en-US" sz="43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POWER</a:t>
            </a:r>
            <a:r>
              <a:rPr lang="en-US" sz="43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 to endure and the </a:t>
            </a:r>
            <a:r>
              <a:rPr lang="en-US" sz="4300" b="1" dirty="0">
                <a:solidFill>
                  <a:srgbClr val="DCCCA0"/>
                </a:solidFill>
                <a:latin typeface="Myriad Pro Semibold" panose="020B0503030403020204" pitchFamily="34" charset="0"/>
              </a:rPr>
              <a:t>REASON</a:t>
            </a:r>
            <a:r>
              <a:rPr lang="en-US" sz="43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 to endure.</a:t>
            </a:r>
            <a:endParaRPr lang="en-US" sz="4300" b="1" dirty="0">
              <a:solidFill>
                <a:srgbClr val="5AB0E5"/>
              </a:solidFill>
              <a:latin typeface="Myriad Pro Semibold" panose="020B0503030403020204" pitchFamily="34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96BDD00D-8F4E-47B5-AEDA-670A78F0E0F2}"/>
              </a:ext>
            </a:extLst>
          </p:cNvPr>
          <p:cNvSpPr/>
          <p:nvPr/>
        </p:nvSpPr>
        <p:spPr>
          <a:xfrm rot="16200000">
            <a:off x="5687244" y="2006245"/>
            <a:ext cx="157397" cy="1944974"/>
          </a:xfrm>
          <a:prstGeom prst="triangle">
            <a:avLst/>
          </a:prstGeom>
          <a:solidFill>
            <a:srgbClr val="DCC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1BCCC687-1159-4F59-BF0D-67AD24D48BC4}"/>
              </a:ext>
            </a:extLst>
          </p:cNvPr>
          <p:cNvSpPr/>
          <p:nvPr/>
        </p:nvSpPr>
        <p:spPr>
          <a:xfrm rot="5400000">
            <a:off x="10350229" y="2023178"/>
            <a:ext cx="157397" cy="1944974"/>
          </a:xfrm>
          <a:prstGeom prst="triangle">
            <a:avLst/>
          </a:prstGeom>
          <a:solidFill>
            <a:srgbClr val="DCC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8AC0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380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120574</TotalTime>
  <Words>294</Words>
  <Application>Microsoft Office PowerPoint</Application>
  <PresentationFormat>Custom</PresentationFormat>
  <Paragraphs>22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</vt:lpstr>
      <vt:lpstr>Myriad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Harada</dc:creator>
  <cp:lastModifiedBy>Jacob Salas</cp:lastModifiedBy>
  <cp:revision>559</cp:revision>
  <dcterms:modified xsi:type="dcterms:W3CDTF">2026-05-17T14:36:19Z</dcterms:modified>
</cp:coreProperties>
</file>