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686" r:id="rId3"/>
    <p:sldId id="709" r:id="rId4"/>
    <p:sldId id="711" r:id="rId5"/>
    <p:sldId id="661" r:id="rId6"/>
    <p:sldId id="713" r:id="rId7"/>
    <p:sldId id="712" r:id="rId8"/>
    <p:sldId id="710" r:id="rId9"/>
    <p:sldId id="708" r:id="rId10"/>
    <p:sldId id="627" r:id="rId11"/>
    <p:sldId id="696" r:id="rId12"/>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CCA0"/>
    <a:srgbClr val="D9C897"/>
    <a:srgbClr val="D64E58"/>
    <a:srgbClr val="B73E47"/>
    <a:srgbClr val="9D3F46"/>
    <a:srgbClr val="FF5E6A"/>
    <a:srgbClr val="9568EE"/>
    <a:srgbClr val="EDE5CF"/>
    <a:srgbClr val="E7DDBF"/>
    <a:srgbClr val="F4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29" autoAdjust="0"/>
    <p:restoredTop sz="96341"/>
  </p:normalViewPr>
  <p:slideViewPr>
    <p:cSldViewPr snapToGrid="0" snapToObjects="1">
      <p:cViewPr varScale="1">
        <p:scale>
          <a:sx n="80" d="100"/>
          <a:sy n="80" d="100"/>
        </p:scale>
        <p:origin x="1248" y="108"/>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58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807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337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271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8209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882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169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032000" y="1496484"/>
            <a:ext cx="12192000" cy="3183467"/>
          </a:xfrm>
          <a:prstGeom prst="rect">
            <a:avLst/>
          </a:prstGeom>
        </p:spPr>
        <p:txBody>
          <a:bodyPr anchor="b"/>
          <a:lstStyle>
            <a:lvl1pPr algn="ctr">
              <a:defRPr sz="8000"/>
            </a:lvl1pPr>
          </a:lstStyle>
          <a:p>
            <a:r>
              <a:t>Title Text</a:t>
            </a:r>
          </a:p>
        </p:txBody>
      </p:sp>
      <p:sp>
        <p:nvSpPr>
          <p:cNvPr id="12" name="Body Level One…"/>
          <p:cNvSpPr txBox="1">
            <a:spLocks noGrp="1"/>
          </p:cNvSpPr>
          <p:nvPr>
            <p:ph type="body" sz="quarter" idx="1"/>
          </p:nvPr>
        </p:nvSpPr>
        <p:spPr>
          <a:xfrm>
            <a:off x="2032000" y="4802716"/>
            <a:ext cx="12192000" cy="2207684"/>
          </a:xfrm>
          <a:prstGeom prst="rect">
            <a:avLst/>
          </a:prstGeom>
        </p:spPr>
        <p:txBody>
          <a:bodyPr/>
          <a:lstStyle>
            <a:lvl1pPr marL="0" indent="0" algn="ctr">
              <a:buSzTx/>
              <a:buFontTx/>
              <a:buNone/>
              <a:defRPr sz="3200"/>
            </a:lvl1pPr>
            <a:lvl2pPr marL="0" indent="609584" algn="ctr">
              <a:buSzTx/>
              <a:buFontTx/>
              <a:buNone/>
              <a:defRPr sz="3200"/>
            </a:lvl2pPr>
            <a:lvl3pPr marL="0" indent="1219169" algn="ctr">
              <a:buSzTx/>
              <a:buFontTx/>
              <a:buNone/>
              <a:defRPr sz="3200"/>
            </a:lvl3pPr>
            <a:lvl4pPr marL="0" indent="1828754" algn="ctr">
              <a:buSzTx/>
              <a:buFontTx/>
              <a:buNone/>
              <a:defRPr sz="3200"/>
            </a:lvl4pPr>
            <a:lvl5pPr marL="0" indent="2438338" algn="ctr">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73" name="Body Level One…"/>
          <p:cNvSpPr txBox="1">
            <a:spLocks noGrp="1"/>
          </p:cNvSpPr>
          <p:nvPr>
            <p:ph type="body" sz="half" idx="1"/>
          </p:nvPr>
        </p:nvSpPr>
        <p:spPr>
          <a:xfrm>
            <a:off x="6910916" y="1316567"/>
            <a:ext cx="8229601" cy="6498167"/>
          </a:xfrm>
          <a:prstGeom prst="rect">
            <a:avLst/>
          </a:prstGeom>
        </p:spPr>
        <p:txBody>
          <a:bodyPr/>
          <a:lstStyle>
            <a:lvl1pPr>
              <a:defRPr sz="4200"/>
            </a:lvl1pPr>
            <a:lvl2pPr marL="955565" indent="-345980">
              <a:defRPr sz="4200"/>
            </a:lvl2pPr>
            <a:lvl3pPr marL="1619209" indent="-400039">
              <a:defRPr sz="4200"/>
            </a:lvl3pPr>
            <a:lvl4pPr marL="2321111" indent="-492356">
              <a:defRPr sz="4200"/>
            </a:lvl4pPr>
            <a:lvl5pPr marL="2930695" indent="-492356">
              <a:defRPr sz="4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119717" y="2743200"/>
            <a:ext cx="5242985" cy="5082117"/>
          </a:xfrm>
          <a:prstGeom prst="rect">
            <a:avLst/>
          </a:prstGeom>
        </p:spPr>
        <p:txBody>
          <a:bodyPr/>
          <a:lstStyle/>
          <a:p>
            <a:pPr marL="0" indent="0">
              <a:buSzTx/>
              <a:buFontTx/>
              <a:buNone/>
              <a:defRPr sz="21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83" name="Picture Placeholder 2"/>
          <p:cNvSpPr>
            <a:spLocks noGrp="1"/>
          </p:cNvSpPr>
          <p:nvPr>
            <p:ph type="pic" sz="half" idx="21"/>
          </p:nvPr>
        </p:nvSpPr>
        <p:spPr>
          <a:xfrm>
            <a:off x="6910916" y="1316567"/>
            <a:ext cx="8229601" cy="6498167"/>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119717" y="2743200"/>
            <a:ext cx="5242985" cy="5082117"/>
          </a:xfrm>
          <a:prstGeom prst="rect">
            <a:avLst/>
          </a:prstGeom>
        </p:spPr>
        <p:txBody>
          <a:bodyPr/>
          <a:lstStyle>
            <a:lvl1pPr marL="0" indent="0">
              <a:buSzTx/>
              <a:buFontTx/>
              <a:buNone/>
              <a:defRPr sz="2100"/>
            </a:lvl1pPr>
            <a:lvl2pPr marL="0" indent="609584">
              <a:buSzTx/>
              <a:buFontTx/>
              <a:buNone/>
              <a:defRPr sz="2100"/>
            </a:lvl2pPr>
            <a:lvl3pPr marL="0" indent="1219169">
              <a:buSzTx/>
              <a:buFontTx/>
              <a:buNone/>
              <a:defRPr sz="2100"/>
            </a:lvl3pPr>
            <a:lvl4pPr marL="0" indent="1828754">
              <a:buSzTx/>
              <a:buFontTx/>
              <a:buNone/>
              <a:defRPr sz="2100"/>
            </a:lvl4pPr>
            <a:lvl5pPr marL="0" indent="2438338">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17600" y="486833"/>
            <a:ext cx="14020800" cy="1767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1117600" y="2434166"/>
            <a:ext cx="14020800" cy="58017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4828281" y="8568253"/>
            <a:ext cx="310119" cy="300594"/>
          </a:xfrm>
          <a:prstGeom prst="rect">
            <a:avLst/>
          </a:prstGeom>
          <a:ln w="12700">
            <a:miter lim="400000"/>
          </a:ln>
        </p:spPr>
        <p:txBody>
          <a:bodyPr wrap="none" lIns="45719" rIns="45719" anchor="ctr">
            <a:spAutoFit/>
          </a:bodyPr>
          <a:lstStyle>
            <a:lvl1pPr algn="r">
              <a:defRPr sz="16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Lst>
  <p:transition spd="med"/>
  <p:txStyles>
    <p:titleStyle>
      <a:lvl1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1pPr>
      <a:lvl2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2pPr>
      <a:lvl3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3pPr>
      <a:lvl4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4pPr>
      <a:lvl5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5pPr>
      <a:lvl6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6pPr>
      <a:lvl7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7pPr>
      <a:lvl8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8pPr>
      <a:lvl9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9pPr>
    </p:titleStyle>
    <p:bodyStyle>
      <a:lvl1pPr marL="304792" marR="0" indent="-30479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1pPr>
      <a:lvl2pPr marL="962000" marR="0" indent="-352415"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2pPr>
      <a:lvl3pPr marL="1652912" marR="0" indent="-43374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3pPr>
      <a:lvl4pPr marL="2298642"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4pPr>
      <a:lvl5pPr marL="290822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5pPr>
      <a:lvl6pPr marL="351781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6pPr>
      <a:lvl7pPr marL="412739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7pPr>
      <a:lvl8pPr marL="473698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8pPr>
      <a:lvl9pPr marL="5346565"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FE62CD-09CC-4872-A28B-F7B86C81D5F4}"/>
              </a:ext>
            </a:extLst>
          </p:cNvPr>
          <p:cNvSpPr txBox="1"/>
          <p:nvPr/>
        </p:nvSpPr>
        <p:spPr>
          <a:xfrm>
            <a:off x="198782" y="2630656"/>
            <a:ext cx="15809843" cy="3216265"/>
          </a:xfrm>
          <a:prstGeom prst="rect">
            <a:avLst/>
          </a:prstGeom>
          <a:noFill/>
        </p:spPr>
        <p:txBody>
          <a:bodyPr wrap="square" rtlCol="0">
            <a:spAutoFit/>
          </a:bodyPr>
          <a:lstStyle/>
          <a:p>
            <a:pPr algn="ctr"/>
            <a:r>
              <a:rPr lang="en-US" sz="4600" b="1" dirty="0">
                <a:solidFill>
                  <a:schemeClr val="bg1"/>
                </a:solidFill>
                <a:latin typeface="Myriad Pro" panose="020B0503030403020204" pitchFamily="34" charset="0"/>
              </a:rPr>
              <a:t>Big Idea</a:t>
            </a:r>
          </a:p>
          <a:p>
            <a:endParaRPr lang="en-US" sz="2800" b="1" dirty="0">
              <a:solidFill>
                <a:schemeClr val="bg1"/>
              </a:solidFill>
              <a:latin typeface="Myriad Pro" panose="020B0503030403020204" pitchFamily="34" charset="0"/>
            </a:endParaRPr>
          </a:p>
          <a:p>
            <a:pPr algn="ctr"/>
            <a:r>
              <a:rPr lang="en-US" sz="4300" b="1" dirty="0">
                <a:solidFill>
                  <a:schemeClr val="bg1"/>
                </a:solidFill>
                <a:latin typeface="Myriad Pro Semibold" panose="020B0503030403020204" pitchFamily="34" charset="0"/>
              </a:rPr>
              <a:t>We don’t endure by </a:t>
            </a:r>
            <a:r>
              <a:rPr lang="en-US" sz="4300" b="1" dirty="0">
                <a:solidFill>
                  <a:srgbClr val="DCCCA0"/>
                </a:solidFill>
                <a:latin typeface="Myriad Pro Semibold" panose="020B0503030403020204" pitchFamily="34" charset="0"/>
              </a:rPr>
              <a:t>TRYING HARDER </a:t>
            </a:r>
          </a:p>
          <a:p>
            <a:pPr algn="ctr"/>
            <a:r>
              <a:rPr lang="en-US" sz="4300" b="1" dirty="0">
                <a:solidFill>
                  <a:schemeClr val="bg1"/>
                </a:solidFill>
                <a:latin typeface="Myriad Pro Semibold" panose="020B0503030403020204" pitchFamily="34" charset="0"/>
              </a:rPr>
              <a:t>but by </a:t>
            </a:r>
            <a:r>
              <a:rPr lang="en-US" sz="4300" b="1" dirty="0">
                <a:solidFill>
                  <a:srgbClr val="DCCCA0"/>
                </a:solidFill>
                <a:latin typeface="Myriad Pro Semibold" panose="020B0503030403020204" pitchFamily="34" charset="0"/>
              </a:rPr>
              <a:t>DRAWING DEEPER</a:t>
            </a:r>
          </a:p>
          <a:p>
            <a:pPr algn="ctr"/>
            <a:endParaRPr lang="en-US" sz="4300" b="1" dirty="0">
              <a:solidFill>
                <a:srgbClr val="5AB0E5"/>
              </a:solidFill>
              <a:latin typeface="Myriad Pro Semibold" panose="020B0503030403020204" pitchFamily="34" charset="0"/>
            </a:endParaRPr>
          </a:p>
        </p:txBody>
      </p:sp>
      <p:sp>
        <p:nvSpPr>
          <p:cNvPr id="3" name="Triangle 2">
            <a:extLst>
              <a:ext uri="{FF2B5EF4-FFF2-40B4-BE49-F238E27FC236}">
                <a16:creationId xmlns:a16="http://schemas.microsoft.com/office/drawing/2014/main" id="{96BDD00D-8F4E-47B5-AEDA-670A78F0E0F2}"/>
              </a:ext>
            </a:extLst>
          </p:cNvPr>
          <p:cNvSpPr/>
          <p:nvPr/>
        </p:nvSpPr>
        <p:spPr>
          <a:xfrm rot="16200000">
            <a:off x="5687244" y="2006245"/>
            <a:ext cx="157397" cy="1944974"/>
          </a:xfrm>
          <a:prstGeom prst="triangle">
            <a:avLst/>
          </a:prstGeom>
          <a:solidFill>
            <a:srgbClr val="DCC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riangle 3">
            <a:extLst>
              <a:ext uri="{FF2B5EF4-FFF2-40B4-BE49-F238E27FC236}">
                <a16:creationId xmlns:a16="http://schemas.microsoft.com/office/drawing/2014/main" id="{1BCCC687-1159-4F59-BF0D-67AD24D48BC4}"/>
              </a:ext>
            </a:extLst>
          </p:cNvPr>
          <p:cNvSpPr/>
          <p:nvPr/>
        </p:nvSpPr>
        <p:spPr>
          <a:xfrm rot="5400000">
            <a:off x="10350229" y="2023178"/>
            <a:ext cx="157397" cy="1944974"/>
          </a:xfrm>
          <a:prstGeom prst="triangle">
            <a:avLst/>
          </a:prstGeom>
          <a:solidFill>
            <a:srgbClr val="DCC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8AC0AF"/>
              </a:solidFill>
            </a:endParaRPr>
          </a:p>
        </p:txBody>
      </p:sp>
    </p:spTree>
    <p:extLst>
      <p:ext uri="{BB962C8B-B14F-4D97-AF65-F5344CB8AC3E}">
        <p14:creationId xmlns:p14="http://schemas.microsoft.com/office/powerpoint/2010/main" val="201543803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64493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1493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1508105"/>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What fuels </a:t>
            </a:r>
            <a:r>
              <a:rPr lang="en-US" sz="4600" b="1" dirty="0">
                <a:solidFill>
                  <a:srgbClr val="DCCCA0"/>
                </a:solidFill>
                <a:latin typeface="Myriad Pro Semibold" panose="020B0503030403020204" pitchFamily="34" charset="0"/>
              </a:rPr>
              <a:t>FAITHFUL ENDURANCE </a:t>
            </a:r>
            <a:r>
              <a:rPr lang="en-US" sz="4600" b="1" dirty="0">
                <a:solidFill>
                  <a:schemeClr val="bg1"/>
                </a:solidFill>
                <a:latin typeface="Myriad Pro Semibold" panose="020B0503030403020204" pitchFamily="34" charset="0"/>
              </a:rPr>
              <a:t>when following Jesus gets </a:t>
            </a:r>
            <a:r>
              <a:rPr lang="en-US" sz="4600" b="1" dirty="0">
                <a:solidFill>
                  <a:srgbClr val="DCCCA0"/>
                </a:solidFill>
                <a:latin typeface="Myriad Pro Semibold" panose="020B0503030403020204" pitchFamily="34" charset="0"/>
              </a:rPr>
              <a:t>COSTLY?</a:t>
            </a:r>
            <a:endParaRPr lang="en-US" sz="3200" b="1" dirty="0">
              <a:solidFill>
                <a:srgbClr val="DCCCA0"/>
              </a:solidFill>
              <a:latin typeface="Myriad Pro" panose="020B0503030403020204" pitchFamily="34" charset="0"/>
            </a:endParaRP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DCCCA0"/>
                </a:solidFill>
                <a:latin typeface="Myriad Pro" panose="020B0503030403020204" pitchFamily="34" charset="0"/>
              </a:rPr>
              <a:t>2 Timothy 2:1-7</a:t>
            </a:r>
          </a:p>
        </p:txBody>
      </p:sp>
    </p:spTree>
    <p:extLst>
      <p:ext uri="{BB962C8B-B14F-4D97-AF65-F5344CB8AC3E}">
        <p14:creationId xmlns:p14="http://schemas.microsoft.com/office/powerpoint/2010/main" val="1680984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2154436"/>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What fuels </a:t>
            </a:r>
            <a:r>
              <a:rPr lang="en-US" sz="4600" b="1" dirty="0">
                <a:solidFill>
                  <a:srgbClr val="DCCCA0"/>
                </a:solidFill>
                <a:latin typeface="Myriad Pro Semibold" panose="020B0503030403020204" pitchFamily="34" charset="0"/>
              </a:rPr>
              <a:t>FAITHFUL ENDURANCE </a:t>
            </a:r>
            <a:r>
              <a:rPr lang="en-US" sz="4600" b="1" dirty="0">
                <a:solidFill>
                  <a:schemeClr val="bg1"/>
                </a:solidFill>
                <a:latin typeface="Myriad Pro Semibold" panose="020B0503030403020204" pitchFamily="34" charset="0"/>
              </a:rPr>
              <a:t>when following Jesus gets </a:t>
            </a:r>
            <a:r>
              <a:rPr lang="en-US" sz="4600" b="1" dirty="0">
                <a:solidFill>
                  <a:srgbClr val="DCCCA0"/>
                </a:solidFill>
                <a:latin typeface="Myriad Pro Semibold" panose="020B0503030403020204" pitchFamily="34" charset="0"/>
              </a:rPr>
              <a:t>COSTLY?</a:t>
            </a:r>
            <a:endParaRPr lang="en-US" sz="3200" b="1" dirty="0">
              <a:solidFill>
                <a:srgbClr val="DCCCA0"/>
              </a:solidFill>
              <a:latin typeface="Myriad Pro"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Looking to the </a:t>
            </a:r>
            <a:r>
              <a:rPr lang="en-US" sz="4200" b="1" dirty="0">
                <a:solidFill>
                  <a:srgbClr val="DCCCA0"/>
                </a:solidFill>
                <a:latin typeface="Myriad Pro Semibold" panose="020B0503030403020204" pitchFamily="34" charset="0"/>
              </a:rPr>
              <a:t>GRACE</a:t>
            </a:r>
            <a:r>
              <a:rPr lang="en-US" sz="4200" b="1" dirty="0">
                <a:solidFill>
                  <a:schemeClr val="bg1"/>
                </a:solidFill>
                <a:latin typeface="Myriad Pro Semibold" panose="020B0503030403020204" pitchFamily="34" charset="0"/>
              </a:rPr>
              <a:t> we have in </a:t>
            </a:r>
            <a:r>
              <a:rPr lang="en-US" sz="4200" b="1" dirty="0">
                <a:solidFill>
                  <a:srgbClr val="DCCCA0"/>
                </a:solidFill>
                <a:latin typeface="Myriad Pro Semibold" panose="020B0503030403020204" pitchFamily="34" charset="0"/>
              </a:rPr>
              <a:t>CHRIST </a:t>
            </a:r>
            <a:r>
              <a:rPr lang="en-US" sz="3200" dirty="0">
                <a:solidFill>
                  <a:schemeClr val="bg1"/>
                </a:solidFill>
                <a:latin typeface="Myriad Pro" panose="020B0503030403020204" pitchFamily="34" charset="0"/>
              </a:rPr>
              <a:t>(v.1-2)</a:t>
            </a: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DCCCA0"/>
                </a:solidFill>
                <a:latin typeface="Myriad Pro" panose="020B0503030403020204" pitchFamily="34" charset="0"/>
              </a:rPr>
              <a:t>2 Timothy 2:1-7</a:t>
            </a:r>
          </a:p>
        </p:txBody>
      </p:sp>
    </p:spTree>
    <p:extLst>
      <p:ext uri="{BB962C8B-B14F-4D97-AF65-F5344CB8AC3E}">
        <p14:creationId xmlns:p14="http://schemas.microsoft.com/office/powerpoint/2010/main" val="48338718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3416320"/>
          </a:xfrm>
          <a:prstGeom prst="rect">
            <a:avLst/>
          </a:prstGeom>
          <a:noFill/>
        </p:spPr>
        <p:txBody>
          <a:bodyPr wrap="square" rtlCol="0">
            <a:spAutoFit/>
          </a:bodyPr>
          <a:lstStyle/>
          <a:p>
            <a:r>
              <a:rPr lang="en-US" sz="4600" b="1" i="1" dirty="0">
                <a:solidFill>
                  <a:srgbClr val="DCCCA0"/>
                </a:solidFill>
                <a:latin typeface="Myriad Pro" panose="020B0503030403020204" pitchFamily="34" charset="0"/>
              </a:rPr>
              <a:t>2 Timothy 2:1-2 (</a:t>
            </a:r>
            <a:r>
              <a:rPr lang="en-US" sz="4600" b="1" i="1" dirty="0" err="1">
                <a:solidFill>
                  <a:srgbClr val="DCCCA0"/>
                </a:solidFill>
                <a:latin typeface="Myriad Pro" panose="020B0503030403020204" pitchFamily="34" charset="0"/>
              </a:rPr>
              <a:t>esv</a:t>
            </a:r>
            <a:r>
              <a:rPr lang="en-US" sz="4600" b="1" i="1" dirty="0">
                <a:solidFill>
                  <a:srgbClr val="DCCCA0"/>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dirty="0">
                <a:solidFill>
                  <a:schemeClr val="bg1"/>
                </a:solidFill>
                <a:latin typeface="Myriad Pro" panose="020B0503030403020204" pitchFamily="34" charset="0"/>
              </a:rPr>
              <a:t>1 You then, my child, be strengthened by the grace that is in Christ Jesus, 2 and what you have heard from me in the presence of many witnesses entrust to faithful men, who will be able to teach others also. </a:t>
            </a:r>
          </a:p>
        </p:txBody>
      </p:sp>
    </p:spTree>
    <p:extLst>
      <p:ext uri="{BB962C8B-B14F-4D97-AF65-F5344CB8AC3E}">
        <p14:creationId xmlns:p14="http://schemas.microsoft.com/office/powerpoint/2010/main" val="24571764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4647426"/>
          </a:xfrm>
          <a:prstGeom prst="rect">
            <a:avLst/>
          </a:prstGeom>
          <a:noFill/>
        </p:spPr>
        <p:txBody>
          <a:bodyPr wrap="square" rtlCol="0">
            <a:spAutoFit/>
          </a:bodyPr>
          <a:lstStyle/>
          <a:p>
            <a:r>
              <a:rPr lang="en-US" sz="4600" b="1" i="1" dirty="0">
                <a:solidFill>
                  <a:srgbClr val="DCCCA0"/>
                </a:solidFill>
                <a:latin typeface="Myriad Pro" panose="020B0503030403020204" pitchFamily="34" charset="0"/>
              </a:rPr>
              <a:t>2 Timothy 1:9-10 (</a:t>
            </a:r>
            <a:r>
              <a:rPr lang="en-US" sz="4600" b="1" i="1" dirty="0" err="1">
                <a:solidFill>
                  <a:srgbClr val="DCCCA0"/>
                </a:solidFill>
                <a:latin typeface="Myriad Pro" panose="020B0503030403020204" pitchFamily="34" charset="0"/>
              </a:rPr>
              <a:t>esv</a:t>
            </a:r>
            <a:r>
              <a:rPr lang="en-US" sz="4600" b="1" i="1" dirty="0">
                <a:solidFill>
                  <a:srgbClr val="DCCCA0"/>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dirty="0">
                <a:solidFill>
                  <a:schemeClr val="bg1"/>
                </a:solidFill>
                <a:latin typeface="Myriad Pro" panose="020B0503030403020204" pitchFamily="34" charset="0"/>
              </a:rPr>
              <a:t>9 who saved us and called us to a holy calling, not because of our works but because of his own purpose and grace, which he gave us in Christ Jesus before the ages began, 10 and which now has been manifested through the appearing of our Savior Christ Jesus, who abolished death and brought life and immortality to light through the gospel</a:t>
            </a:r>
          </a:p>
        </p:txBody>
      </p:sp>
    </p:spTree>
    <p:extLst>
      <p:ext uri="{BB962C8B-B14F-4D97-AF65-F5344CB8AC3E}">
        <p14:creationId xmlns:p14="http://schemas.microsoft.com/office/powerpoint/2010/main" val="164148436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2154436"/>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What fuels </a:t>
            </a:r>
            <a:r>
              <a:rPr lang="en-US" sz="4600" b="1" dirty="0">
                <a:solidFill>
                  <a:srgbClr val="DCCCA0"/>
                </a:solidFill>
                <a:latin typeface="Myriad Pro Semibold" panose="020B0503030403020204" pitchFamily="34" charset="0"/>
              </a:rPr>
              <a:t>FAITHFUL ENDURANCE </a:t>
            </a:r>
            <a:r>
              <a:rPr lang="en-US" sz="4600" b="1" dirty="0">
                <a:solidFill>
                  <a:schemeClr val="bg1"/>
                </a:solidFill>
                <a:latin typeface="Myriad Pro Semibold" panose="020B0503030403020204" pitchFamily="34" charset="0"/>
              </a:rPr>
              <a:t>when following Jesus gets </a:t>
            </a:r>
            <a:r>
              <a:rPr lang="en-US" sz="4600" b="1" dirty="0">
                <a:solidFill>
                  <a:srgbClr val="DCCCA0"/>
                </a:solidFill>
                <a:latin typeface="Myriad Pro Semibold" panose="020B0503030403020204" pitchFamily="34" charset="0"/>
              </a:rPr>
              <a:t>COSTLY?</a:t>
            </a:r>
            <a:endParaRPr lang="en-US" sz="3200" b="1" dirty="0">
              <a:solidFill>
                <a:srgbClr val="DCCCA0"/>
              </a:solidFill>
              <a:latin typeface="Myriad Pro"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Looking to the </a:t>
            </a:r>
            <a:r>
              <a:rPr lang="en-US" sz="4200" b="1" dirty="0">
                <a:solidFill>
                  <a:srgbClr val="DCCCA0"/>
                </a:solidFill>
                <a:latin typeface="Myriad Pro Semibold" panose="020B0503030403020204" pitchFamily="34" charset="0"/>
              </a:rPr>
              <a:t>GRACE</a:t>
            </a:r>
            <a:r>
              <a:rPr lang="en-US" sz="4200" b="1" dirty="0">
                <a:solidFill>
                  <a:schemeClr val="bg1"/>
                </a:solidFill>
                <a:latin typeface="Myriad Pro Semibold" panose="020B0503030403020204" pitchFamily="34" charset="0"/>
              </a:rPr>
              <a:t> we have in </a:t>
            </a:r>
            <a:r>
              <a:rPr lang="en-US" sz="4200" b="1" dirty="0">
                <a:solidFill>
                  <a:srgbClr val="DCCCA0"/>
                </a:solidFill>
                <a:latin typeface="Myriad Pro Semibold" panose="020B0503030403020204" pitchFamily="34" charset="0"/>
              </a:rPr>
              <a:t>CHRIST </a:t>
            </a:r>
            <a:r>
              <a:rPr lang="en-US" sz="3200" dirty="0">
                <a:solidFill>
                  <a:schemeClr val="bg1"/>
                </a:solidFill>
                <a:latin typeface="Myriad Pro" panose="020B0503030403020204" pitchFamily="34" charset="0"/>
              </a:rPr>
              <a:t>(v.1-2)</a:t>
            </a: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DCCCA0"/>
                </a:solidFill>
                <a:latin typeface="Myriad Pro" panose="020B0503030403020204" pitchFamily="34" charset="0"/>
              </a:rPr>
              <a:t>2 Timothy 2:1-7</a:t>
            </a:r>
          </a:p>
        </p:txBody>
      </p:sp>
    </p:spTree>
    <p:extLst>
      <p:ext uri="{BB962C8B-B14F-4D97-AF65-F5344CB8AC3E}">
        <p14:creationId xmlns:p14="http://schemas.microsoft.com/office/powerpoint/2010/main" val="263707688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834887" y="1170980"/>
            <a:ext cx="14776173" cy="2800767"/>
          </a:xfrm>
          <a:prstGeom prst="rect">
            <a:avLst/>
          </a:prstGeom>
          <a:noFill/>
        </p:spPr>
        <p:txBody>
          <a:bodyPr wrap="square" rtlCol="0">
            <a:spAutoFit/>
          </a:bodyPr>
          <a:lstStyle/>
          <a:p>
            <a:r>
              <a:rPr lang="en-US" sz="4600" b="1" dirty="0">
                <a:solidFill>
                  <a:schemeClr val="bg1"/>
                </a:solidFill>
                <a:latin typeface="Myriad Pro Semibold" panose="020B0503030403020204" pitchFamily="34" charset="0"/>
              </a:rPr>
              <a:t>What fuels </a:t>
            </a:r>
            <a:r>
              <a:rPr lang="en-US" sz="4600" b="1" dirty="0">
                <a:solidFill>
                  <a:srgbClr val="DCCCA0"/>
                </a:solidFill>
                <a:latin typeface="Myriad Pro Semibold" panose="020B0503030403020204" pitchFamily="34" charset="0"/>
              </a:rPr>
              <a:t>FAITHFUL ENDURANCE </a:t>
            </a:r>
            <a:r>
              <a:rPr lang="en-US" sz="4600" b="1" dirty="0">
                <a:solidFill>
                  <a:schemeClr val="bg1"/>
                </a:solidFill>
                <a:latin typeface="Myriad Pro Semibold" panose="020B0503030403020204" pitchFamily="34" charset="0"/>
              </a:rPr>
              <a:t>when following Jesus gets </a:t>
            </a:r>
            <a:r>
              <a:rPr lang="en-US" sz="4600" b="1" dirty="0">
                <a:solidFill>
                  <a:srgbClr val="DCCCA0"/>
                </a:solidFill>
                <a:latin typeface="Myriad Pro Semibold" panose="020B0503030403020204" pitchFamily="34" charset="0"/>
              </a:rPr>
              <a:t>COSTLY?</a:t>
            </a:r>
            <a:endParaRPr lang="en-US" sz="3200" b="1" dirty="0">
              <a:solidFill>
                <a:srgbClr val="DCCCA0"/>
              </a:solidFill>
              <a:latin typeface="Myriad Pro" panose="020B0503030403020204" pitchFamily="34" charset="0"/>
            </a:endParaRPr>
          </a:p>
          <a:p>
            <a:pPr marL="930275" indent="-457200">
              <a:buFont typeface="+mj-lt"/>
              <a:buAutoNum type="arabicPeriod"/>
            </a:pPr>
            <a:r>
              <a:rPr lang="en-US" sz="4200" b="1" dirty="0">
                <a:solidFill>
                  <a:schemeClr val="bg1"/>
                </a:solidFill>
                <a:latin typeface="Myriad Pro Semibold" panose="020B0503030403020204" pitchFamily="34" charset="0"/>
              </a:rPr>
              <a:t> Looking to the </a:t>
            </a:r>
            <a:r>
              <a:rPr lang="en-US" sz="4200" b="1" dirty="0">
                <a:solidFill>
                  <a:srgbClr val="DCCCA0"/>
                </a:solidFill>
                <a:latin typeface="Myriad Pro Semibold" panose="020B0503030403020204" pitchFamily="34" charset="0"/>
              </a:rPr>
              <a:t>GRACE</a:t>
            </a:r>
            <a:r>
              <a:rPr lang="en-US" sz="4200" b="1" dirty="0">
                <a:solidFill>
                  <a:schemeClr val="bg1"/>
                </a:solidFill>
                <a:latin typeface="Myriad Pro Semibold" panose="020B0503030403020204" pitchFamily="34" charset="0"/>
              </a:rPr>
              <a:t> we have in </a:t>
            </a:r>
            <a:r>
              <a:rPr lang="en-US" sz="4200" b="1" dirty="0">
                <a:solidFill>
                  <a:srgbClr val="DCCCA0"/>
                </a:solidFill>
                <a:latin typeface="Myriad Pro Semibold" panose="020B0503030403020204" pitchFamily="34" charset="0"/>
              </a:rPr>
              <a:t>CHRIST </a:t>
            </a:r>
            <a:r>
              <a:rPr lang="en-US" sz="3200" dirty="0">
                <a:solidFill>
                  <a:schemeClr val="bg1"/>
                </a:solidFill>
                <a:latin typeface="Myriad Pro" panose="020B0503030403020204" pitchFamily="34" charset="0"/>
              </a:rPr>
              <a:t>(v.1-2)</a:t>
            </a:r>
          </a:p>
          <a:p>
            <a:pPr marL="930275" indent="-457200">
              <a:buFont typeface="+mj-lt"/>
              <a:buAutoNum type="arabicPeriod"/>
            </a:pPr>
            <a:r>
              <a:rPr lang="en-US" sz="4200" b="1" dirty="0">
                <a:solidFill>
                  <a:schemeClr val="bg1"/>
                </a:solidFill>
                <a:latin typeface="Myriad Pro Semibold" panose="020B0503030403020204" pitchFamily="34" charset="0"/>
              </a:rPr>
              <a:t> Looking to the </a:t>
            </a:r>
            <a:r>
              <a:rPr lang="en-US" sz="4200" b="1" dirty="0">
                <a:solidFill>
                  <a:srgbClr val="DCCCA0"/>
                </a:solidFill>
                <a:latin typeface="Myriad Pro Semibold" panose="020B0503030403020204" pitchFamily="34" charset="0"/>
              </a:rPr>
              <a:t>FUTURE </a:t>
            </a:r>
            <a:r>
              <a:rPr lang="en-US" sz="4200" b="1" dirty="0">
                <a:solidFill>
                  <a:schemeClr val="bg1"/>
                </a:solidFill>
                <a:latin typeface="Myriad Pro Semibold" panose="020B0503030403020204" pitchFamily="34" charset="0"/>
              </a:rPr>
              <a:t>we have in </a:t>
            </a:r>
            <a:r>
              <a:rPr lang="en-US" sz="4200" b="1" dirty="0">
                <a:solidFill>
                  <a:srgbClr val="DCCCA0"/>
                </a:solidFill>
                <a:latin typeface="Myriad Pro Semibold" panose="020B0503030403020204" pitchFamily="34" charset="0"/>
              </a:rPr>
              <a:t>CHRIST </a:t>
            </a:r>
            <a:r>
              <a:rPr lang="en-US" sz="3200" dirty="0">
                <a:solidFill>
                  <a:schemeClr val="bg1"/>
                </a:solidFill>
                <a:latin typeface="Myriad Pro" panose="020B0503030403020204" pitchFamily="34" charset="0"/>
              </a:rPr>
              <a:t>(v.3-7)</a:t>
            </a:r>
          </a:p>
        </p:txBody>
      </p:sp>
      <p:sp>
        <p:nvSpPr>
          <p:cNvPr id="4" name="TextBox 3">
            <a:extLst>
              <a:ext uri="{FF2B5EF4-FFF2-40B4-BE49-F238E27FC236}">
                <a16:creationId xmlns:a16="http://schemas.microsoft.com/office/drawing/2014/main" id="{DF843B57-2DAD-B640-B5D5-74EA9F8C4D08}"/>
              </a:ext>
            </a:extLst>
          </p:cNvPr>
          <p:cNvSpPr txBox="1"/>
          <p:nvPr/>
        </p:nvSpPr>
        <p:spPr>
          <a:xfrm>
            <a:off x="9325163"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i="1" dirty="0">
                <a:solidFill>
                  <a:srgbClr val="DCCCA0"/>
                </a:solidFill>
                <a:latin typeface="Myriad Pro" panose="020B0503030403020204" pitchFamily="34" charset="0"/>
              </a:rPr>
              <a:t>2 Timothy 2:1-7</a:t>
            </a:r>
          </a:p>
        </p:txBody>
      </p:sp>
    </p:spTree>
    <p:extLst>
      <p:ext uri="{BB962C8B-B14F-4D97-AF65-F5344CB8AC3E}">
        <p14:creationId xmlns:p14="http://schemas.microsoft.com/office/powerpoint/2010/main" val="364260856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5262979"/>
          </a:xfrm>
          <a:prstGeom prst="rect">
            <a:avLst/>
          </a:prstGeom>
          <a:noFill/>
        </p:spPr>
        <p:txBody>
          <a:bodyPr wrap="square" rtlCol="0">
            <a:spAutoFit/>
          </a:bodyPr>
          <a:lstStyle/>
          <a:p>
            <a:r>
              <a:rPr lang="en-US" sz="4600" b="1" i="1" dirty="0">
                <a:solidFill>
                  <a:srgbClr val="DCCCA0"/>
                </a:solidFill>
                <a:latin typeface="Myriad Pro" panose="020B0503030403020204" pitchFamily="34" charset="0"/>
              </a:rPr>
              <a:t>2 Timothy 2:3-7 (</a:t>
            </a:r>
            <a:r>
              <a:rPr lang="en-US" sz="4600" b="1" i="1" dirty="0" err="1">
                <a:solidFill>
                  <a:srgbClr val="DCCCA0"/>
                </a:solidFill>
                <a:latin typeface="Myriad Pro" panose="020B0503030403020204" pitchFamily="34" charset="0"/>
              </a:rPr>
              <a:t>esv</a:t>
            </a:r>
            <a:r>
              <a:rPr lang="en-US" sz="4600" b="1" i="1" dirty="0">
                <a:solidFill>
                  <a:srgbClr val="DCCCA0"/>
                </a:solidFill>
                <a:latin typeface="Myriad Pro" panose="020B0503030403020204" pitchFamily="34" charset="0"/>
              </a:rPr>
              <a:t>)</a:t>
            </a:r>
          </a:p>
          <a:p>
            <a:endParaRPr lang="en-US" sz="1000" b="1" dirty="0">
              <a:solidFill>
                <a:schemeClr val="bg1"/>
              </a:solidFill>
              <a:latin typeface="Myriad Pro" panose="020B0503030403020204" pitchFamily="34" charset="0"/>
            </a:endParaRPr>
          </a:p>
          <a:p>
            <a:r>
              <a:rPr lang="en-US" sz="4000" dirty="0">
                <a:solidFill>
                  <a:schemeClr val="bg1"/>
                </a:solidFill>
                <a:latin typeface="Myriad Pro" panose="020B0503030403020204" pitchFamily="34" charset="0"/>
              </a:rPr>
              <a:t>3 Share in suffering as a good soldier of Christ Jesus. 4 No soldier gets entangled in civilian pursuits, since his aim is to please the one who enlisted him. 5 An athlete is not crowned unless he competes according to the rules. 6 It is the hard-working farmer who ought to have the first share of the crops. 7 Think over what I say, for the Lord will give you understanding in everything.</a:t>
            </a:r>
          </a:p>
        </p:txBody>
      </p:sp>
    </p:spTree>
    <p:extLst>
      <p:ext uri="{BB962C8B-B14F-4D97-AF65-F5344CB8AC3E}">
        <p14:creationId xmlns:p14="http://schemas.microsoft.com/office/powerpoint/2010/main" val="3482989577"/>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119199</TotalTime>
  <Words>332</Words>
  <Application>Microsoft Office PowerPoint</Application>
  <PresentationFormat>Custom</PresentationFormat>
  <Paragraphs>25</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Myriad Pro</vt:lpstr>
      <vt:lpstr>Myriad Pro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Harada</dc:creator>
  <cp:lastModifiedBy>Jacob Salas</cp:lastModifiedBy>
  <cp:revision>559</cp:revision>
  <dcterms:modified xsi:type="dcterms:W3CDTF">2026-05-03T14:32:52Z</dcterms:modified>
</cp:coreProperties>
</file>