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566" r:id="rId3"/>
    <p:sldId id="598" r:id="rId4"/>
    <p:sldId id="583" r:id="rId5"/>
    <p:sldId id="590" r:id="rId6"/>
    <p:sldId id="577" r:id="rId7"/>
    <p:sldId id="585" r:id="rId8"/>
    <p:sldId id="594" r:id="rId9"/>
    <p:sldId id="591" r:id="rId10"/>
    <p:sldId id="592" r:id="rId11"/>
    <p:sldId id="586" r:id="rId12"/>
    <p:sldId id="587" r:id="rId13"/>
    <p:sldId id="563" r:id="rId14"/>
    <p:sldId id="593" r:id="rId15"/>
    <p:sldId id="596" r:id="rId16"/>
    <p:sldId id="588" r:id="rId17"/>
    <p:sldId id="589" r:id="rId18"/>
    <p:sldId id="595" r:id="rId19"/>
    <p:sldId id="597" r:id="rId20"/>
    <p:sldId id="584" r:id="rId21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7D"/>
    <a:srgbClr val="AA9066"/>
    <a:srgbClr val="D9AFD7"/>
    <a:srgbClr val="DC6B57"/>
    <a:srgbClr val="BD6706"/>
    <a:srgbClr val="F4B183"/>
    <a:srgbClr val="AE7057"/>
    <a:srgbClr val="84B1CA"/>
    <a:srgbClr val="4A3635"/>
    <a:srgbClr val="71A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6341"/>
  </p:normalViewPr>
  <p:slideViewPr>
    <p:cSldViewPr snapToGrid="0" snapToObjects="1">
      <p:cViewPr varScale="1">
        <p:scale>
          <a:sx n="93" d="100"/>
          <a:sy n="93" d="100"/>
        </p:scale>
        <p:origin x="616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63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50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05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11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72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62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397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190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36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04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4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032000" y="1496484"/>
            <a:ext cx="12192000" cy="3183467"/>
          </a:xfrm>
          <a:prstGeom prst="rect">
            <a:avLst/>
          </a:prstGeom>
        </p:spPr>
        <p:txBody>
          <a:bodyPr anchor="b"/>
          <a:lstStyle>
            <a:lvl1pPr algn="ctr">
              <a:defRPr sz="8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032000" y="4802716"/>
            <a:ext cx="12192000" cy="220768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/>
            </a:lvl1pPr>
            <a:lvl2pPr marL="0" indent="609584" algn="ctr">
              <a:buSzTx/>
              <a:buFontTx/>
              <a:buNone/>
              <a:defRPr sz="3200"/>
            </a:lvl2pPr>
            <a:lvl3pPr marL="0" indent="1219169" algn="ctr">
              <a:buSzTx/>
              <a:buFontTx/>
              <a:buNone/>
              <a:defRPr sz="3200"/>
            </a:lvl3pPr>
            <a:lvl4pPr marL="0" indent="1828754" algn="ctr">
              <a:buSzTx/>
              <a:buFontTx/>
              <a:buNone/>
              <a:defRPr sz="3200"/>
            </a:lvl4pPr>
            <a:lvl5pPr marL="0" indent="2438338" algn="ctr">
              <a:buSzTx/>
              <a:buFont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1119717" y="609600"/>
            <a:ext cx="5242985" cy="2133600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910916" y="1316567"/>
            <a:ext cx="8229601" cy="6498167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 marL="955565" indent="-345980">
              <a:defRPr sz="4200"/>
            </a:lvl2pPr>
            <a:lvl3pPr marL="1619209" indent="-400039">
              <a:defRPr sz="4200"/>
            </a:lvl3pPr>
            <a:lvl4pPr marL="2321111" indent="-492356">
              <a:defRPr sz="4200"/>
            </a:lvl4pPr>
            <a:lvl5pPr marL="2930695" indent="-492356">
              <a:defRPr sz="4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119717" y="2743200"/>
            <a:ext cx="5242985" cy="50821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1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1119717" y="609600"/>
            <a:ext cx="5242985" cy="2133600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910916" y="1316567"/>
            <a:ext cx="8229601" cy="649816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19717" y="2743200"/>
            <a:ext cx="5242985" cy="508211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100"/>
            </a:lvl1pPr>
            <a:lvl2pPr marL="0" indent="609584">
              <a:buSzTx/>
              <a:buFontTx/>
              <a:buNone/>
              <a:defRPr sz="2100"/>
            </a:lvl2pPr>
            <a:lvl3pPr marL="0" indent="1219169">
              <a:buSzTx/>
              <a:buFontTx/>
              <a:buNone/>
              <a:defRPr sz="2100"/>
            </a:lvl3pPr>
            <a:lvl4pPr marL="0" indent="1828754">
              <a:buSzTx/>
              <a:buFontTx/>
              <a:buNone/>
              <a:defRPr sz="2100"/>
            </a:lvl4pPr>
            <a:lvl5pPr marL="0" indent="2438338">
              <a:buSzTx/>
              <a:buFontTx/>
              <a:buNone/>
              <a:defRPr sz="21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117600" y="486833"/>
            <a:ext cx="14020800" cy="1767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117600" y="2434166"/>
            <a:ext cx="14020800" cy="5801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828281" y="8568253"/>
            <a:ext cx="310119" cy="30059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</p:sldLayoutIdLst>
  <p:transition spd="med"/>
  <p:txStyles>
    <p:titleStyle>
      <a:lvl1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121916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04792" marR="0" indent="-304792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962000" marR="0" indent="-352415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652912" marR="0" indent="-433742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298642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908226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517811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4127396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4736981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5346565" marR="0" indent="-469887" algn="l" defTabSz="1219169" rtl="0" latinLnBrk="0">
        <a:lnSpc>
          <a:spcPct val="90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•"/>
        <a:tabLst/>
        <a:defRPr sz="3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LEGACY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MIRROR REFLECTION 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of a mother</a:t>
            </a:r>
            <a:endParaRPr lang="en-US" sz="4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57490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Isaiah 66:13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13 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As one whom his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mother comforts, so I will comfort you;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</a:t>
            </a:r>
          </a:p>
          <a:p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you shall be comforted in Jerusalem.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1730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Isaiah 49:15-16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15 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“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Can a woman forget her nursing child, that she should have no compassion on the son of her womb?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Even these may forget, yet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I will not forget you.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16 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Behold, I have engraved you on the palms of my hands; your walls are continually before me.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7834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54544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LEGACY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MIRROR REFLECTION 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of a mother</a:t>
            </a:r>
          </a:p>
        </p:txBody>
      </p:sp>
    </p:spTree>
    <p:extLst>
      <p:ext uri="{BB962C8B-B14F-4D97-AF65-F5344CB8AC3E}">
        <p14:creationId xmlns:p14="http://schemas.microsoft.com/office/powerpoint/2010/main" val="83484120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LEGACY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MIRROR REFLECTION 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of a mother</a:t>
            </a: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SELFLESSNESS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  <a:endParaRPr lang="en-US" sz="4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7144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Psalm 127:3-4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3 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Behold, children are a heritage from the Lord, 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the fruit of the womb a reward.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4 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Like arrows in the hand of a warrior </a:t>
            </a:r>
          </a:p>
          <a:p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are the children of one’s youth. 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64783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Proverbs 31:28-29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28 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Her children rise up and call her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blessed;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her husband also, and he praises her: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29 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“Many women have done excellently, but you surpass them all.”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30 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Charm is deceitful, and beauty is vain, but a woman who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fears the Lord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is to be praised.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6595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445912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FE62CD-09CC-4872-A28B-F7B86C81D5F4}"/>
              </a:ext>
            </a:extLst>
          </p:cNvPr>
          <p:cNvSpPr txBox="1"/>
          <p:nvPr/>
        </p:nvSpPr>
        <p:spPr>
          <a:xfrm>
            <a:off x="754743" y="2040106"/>
            <a:ext cx="14732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Big Idea</a:t>
            </a:r>
          </a:p>
          <a:p>
            <a:endParaRPr lang="en-US" sz="28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There is no way to be a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PERFECT MOTHER </a:t>
            </a:r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but </a:t>
            </a:r>
          </a:p>
          <a:p>
            <a:pPr algn="ctr"/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there are a million ways to be a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 GOOD ONE!</a:t>
            </a: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96BDD00D-8F4E-47B5-AEDA-670A78F0E0F2}"/>
              </a:ext>
            </a:extLst>
          </p:cNvPr>
          <p:cNvSpPr/>
          <p:nvPr/>
        </p:nvSpPr>
        <p:spPr>
          <a:xfrm rot="16200000">
            <a:off x="5687244" y="1415695"/>
            <a:ext cx="157397" cy="1944974"/>
          </a:xfrm>
          <a:prstGeom prst="triangle">
            <a:avLst/>
          </a:prstGeom>
          <a:solidFill>
            <a:srgbClr val="F49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1BCCC687-1159-4F59-BF0D-67AD24D48BC4}"/>
              </a:ext>
            </a:extLst>
          </p:cNvPr>
          <p:cNvSpPr/>
          <p:nvPr/>
        </p:nvSpPr>
        <p:spPr>
          <a:xfrm rot="5400000">
            <a:off x="10319233" y="1432628"/>
            <a:ext cx="157397" cy="1944974"/>
          </a:xfrm>
          <a:prstGeom prst="triangle">
            <a:avLst/>
          </a:prstGeom>
          <a:solidFill>
            <a:srgbClr val="F49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8AC0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2679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FE62CD-09CC-4872-A28B-F7B86C81D5F4}"/>
              </a:ext>
            </a:extLst>
          </p:cNvPr>
          <p:cNvSpPr txBox="1"/>
          <p:nvPr/>
        </p:nvSpPr>
        <p:spPr>
          <a:xfrm>
            <a:off x="754743" y="2040106"/>
            <a:ext cx="1473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There is no way to be a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PERFECT MOTHER </a:t>
            </a:r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but </a:t>
            </a:r>
          </a:p>
          <a:p>
            <a:pPr algn="ctr"/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there are a million ways to be a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 GOOD ONE!</a:t>
            </a:r>
          </a:p>
        </p:txBody>
      </p:sp>
    </p:spTree>
    <p:extLst>
      <p:ext uri="{BB962C8B-B14F-4D97-AF65-F5344CB8AC3E}">
        <p14:creationId xmlns:p14="http://schemas.microsoft.com/office/powerpoint/2010/main" val="350222529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96055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82154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473075"/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421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LEGACY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</a:p>
        </p:txBody>
      </p:sp>
    </p:spTree>
    <p:extLst>
      <p:ext uri="{BB962C8B-B14F-4D97-AF65-F5344CB8AC3E}">
        <p14:creationId xmlns:p14="http://schemas.microsoft.com/office/powerpoint/2010/main" val="33526048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2Timothy 1:3-5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3 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I thank God whom I serve, as did my ancestors, with a clear conscience, as I remember you constantly in my prayers night and day. 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4 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As I remember your tears, I long to see you, that I may be filled with joy. 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5 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I am reminded of your sincere faith, a faith that dwelt first in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your grandmother 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Lois and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your mother 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Eunice and now, I am sure, dwells in you as well.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2224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731212" y="708231"/>
            <a:ext cx="147634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Proverbs 6:20-22 (</a:t>
            </a:r>
            <a:r>
              <a:rPr lang="en-US" sz="4600" b="1" i="1" dirty="0" err="1">
                <a:solidFill>
                  <a:srgbClr val="F4907D"/>
                </a:solidFill>
                <a:latin typeface="Myriad Pro" panose="020B0503030403020204" pitchFamily="34" charset="0"/>
              </a:rPr>
              <a:t>esv</a:t>
            </a:r>
            <a:r>
              <a:rPr lang="en-US" sz="46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)</a:t>
            </a:r>
          </a:p>
          <a:p>
            <a:endParaRPr lang="en-US" sz="10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20 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My son, keep your father’s commandment, and forsake not your </a:t>
            </a:r>
            <a:r>
              <a:rPr lang="en-US" sz="4000" b="1" i="1" dirty="0">
                <a:solidFill>
                  <a:srgbClr val="F4907D"/>
                </a:solidFill>
                <a:latin typeface="Myriad Pro" panose="020B0503030403020204" pitchFamily="34" charset="0"/>
              </a:rPr>
              <a:t>mother’s teaching.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21 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Bind them on your heart always; tie them around your neck. </a:t>
            </a:r>
            <a:r>
              <a:rPr lang="en-US" sz="4000" b="1" baseline="30000" dirty="0">
                <a:solidFill>
                  <a:srgbClr val="AA9066"/>
                </a:solidFill>
                <a:latin typeface="Myriad Pro" panose="020B0503030403020204" pitchFamily="34" charset="0"/>
              </a:rPr>
              <a:t>22 </a:t>
            </a:r>
            <a:r>
              <a:rPr lang="en-US" sz="4000" dirty="0">
                <a:solidFill>
                  <a:srgbClr val="AA9066"/>
                </a:solidFill>
                <a:latin typeface="Myriad Pro" panose="020B0503030403020204" pitchFamily="34" charset="0"/>
              </a:rPr>
              <a:t> When you walk, they will lead you; when you lie down, they will watch over you; and when you awake, they will talk with you.</a:t>
            </a:r>
          </a:p>
          <a:p>
            <a:endParaRPr lang="en-US" sz="4000" dirty="0">
              <a:solidFill>
                <a:srgbClr val="AA9066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1027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83268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B8B93-8F2E-4735-8B4A-57B9628F4B0A}"/>
              </a:ext>
            </a:extLst>
          </p:cNvPr>
          <p:cNvSpPr txBox="1"/>
          <p:nvPr/>
        </p:nvSpPr>
        <p:spPr>
          <a:xfrm>
            <a:off x="986971" y="1306285"/>
            <a:ext cx="14427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solidFill>
                  <a:srgbClr val="AA9066"/>
                </a:solidFill>
                <a:latin typeface="Myriad Pro" panose="020B0503030403020204" pitchFamily="34" charset="0"/>
              </a:rPr>
              <a:t>Things to be grateful for that we find in our </a:t>
            </a:r>
            <a:r>
              <a:rPr lang="en-US" sz="4600" b="1" dirty="0">
                <a:solidFill>
                  <a:srgbClr val="F4907D"/>
                </a:solidFill>
                <a:latin typeface="Myriad Pro" panose="020B0503030403020204" pitchFamily="34" charset="0"/>
              </a:rPr>
              <a:t>MOTHERS:</a:t>
            </a:r>
          </a:p>
          <a:p>
            <a:endParaRPr lang="en-US" sz="3200" b="1" dirty="0">
              <a:solidFill>
                <a:srgbClr val="AA9066"/>
              </a:solidFill>
              <a:latin typeface="Myriad Pro" panose="020B0503030403020204" pitchFamily="34" charset="0"/>
            </a:endParaRPr>
          </a:p>
          <a:p>
            <a:pPr marL="930275" indent="-457200">
              <a:buFont typeface="+mj-lt"/>
              <a:buAutoNum type="arabicPeriod"/>
            </a:pP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The </a:t>
            </a:r>
            <a:r>
              <a:rPr lang="en-US" sz="4000" b="1" dirty="0">
                <a:solidFill>
                  <a:srgbClr val="F4907D"/>
                </a:solidFill>
                <a:latin typeface="Myriad Pro" panose="020B0503030403020204" pitchFamily="34" charset="0"/>
              </a:rPr>
              <a:t>LEGACY</a:t>
            </a:r>
            <a:r>
              <a:rPr lang="en-US" sz="4000" b="1" dirty="0">
                <a:solidFill>
                  <a:srgbClr val="AA9066"/>
                </a:solidFill>
                <a:latin typeface="Myriad Pro" panose="020B0503030403020204" pitchFamily="34" charset="0"/>
              </a:rPr>
              <a:t> of a mother</a:t>
            </a:r>
          </a:p>
        </p:txBody>
      </p:sp>
    </p:spTree>
    <p:extLst>
      <p:ext uri="{BB962C8B-B14F-4D97-AF65-F5344CB8AC3E}">
        <p14:creationId xmlns:p14="http://schemas.microsoft.com/office/powerpoint/2010/main" val="20306441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85187</TotalTime>
  <Words>565</Words>
  <Application>Microsoft Macintosh PowerPoint</Application>
  <PresentationFormat>Custom</PresentationFormat>
  <Paragraphs>47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Harada</dc:creator>
  <cp:lastModifiedBy>Microsoft Office User</cp:lastModifiedBy>
  <cp:revision>424</cp:revision>
  <dcterms:modified xsi:type="dcterms:W3CDTF">2025-05-11T14:29:20Z</dcterms:modified>
</cp:coreProperties>
</file>